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  <p:sldMasterId id="2147483648" r:id="rId2"/>
    <p:sldMasterId id="2147483766" r:id="rId3"/>
  </p:sldMasterIdLst>
  <p:sldIdLst>
    <p:sldId id="268" r:id="rId4"/>
    <p:sldId id="291" r:id="rId5"/>
    <p:sldId id="260" r:id="rId6"/>
    <p:sldId id="345" r:id="rId7"/>
    <p:sldId id="346" r:id="rId8"/>
    <p:sldId id="355" r:id="rId9"/>
    <p:sldId id="285" r:id="rId10"/>
    <p:sldId id="347" r:id="rId11"/>
    <p:sldId id="353" r:id="rId12"/>
    <p:sldId id="348" r:id="rId13"/>
    <p:sldId id="354" r:id="rId14"/>
    <p:sldId id="349" r:id="rId15"/>
    <p:sldId id="351" r:id="rId16"/>
    <p:sldId id="350" r:id="rId17"/>
    <p:sldId id="356" r:id="rId18"/>
    <p:sldId id="352" r:id="rId19"/>
    <p:sldId id="358" r:id="rId20"/>
    <p:sldId id="357" r:id="rId21"/>
    <p:sldId id="269" r:id="rId22"/>
    <p:sldId id="261" r:id="rId23"/>
    <p:sldId id="286" r:id="rId24"/>
    <p:sldId id="272" r:id="rId25"/>
    <p:sldId id="274" r:id="rId26"/>
    <p:sldId id="288" r:id="rId27"/>
    <p:sldId id="270" r:id="rId28"/>
    <p:sldId id="277" r:id="rId29"/>
    <p:sldId id="278" r:id="rId30"/>
    <p:sldId id="266" r:id="rId31"/>
    <p:sldId id="289" r:id="rId32"/>
    <p:sldId id="292" r:id="rId33"/>
    <p:sldId id="280" r:id="rId34"/>
    <p:sldId id="281" r:id="rId35"/>
    <p:sldId id="359" r:id="rId36"/>
    <p:sldId id="264" r:id="rId37"/>
    <p:sldId id="265" r:id="rId38"/>
    <p:sldId id="361" r:id="rId39"/>
    <p:sldId id="362" r:id="rId40"/>
    <p:sldId id="29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022_Tobias_MIKLOS" initials="2" lastIdx="1" clrIdx="0">
    <p:extLst>
      <p:ext uri="{19B8F6BF-5375-455C-9EA6-DF929625EA0E}">
        <p15:presenceInfo xmlns:p15="http://schemas.microsoft.com/office/powerpoint/2012/main" userId="2022_Tobias_MIKL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4660"/>
  </p:normalViewPr>
  <p:slideViewPr>
    <p:cSldViewPr snapToGrid="0">
      <p:cViewPr>
        <p:scale>
          <a:sx n="50" d="100"/>
          <a:sy n="50" d="100"/>
        </p:scale>
        <p:origin x="1160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BC7-475A-B3DB-96B25AAAB9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BC7-475A-B3DB-96B25AAAB9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BC7-475A-B3DB-96B25AAAB9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BC7-475A-B3DB-96B25AAAB9B2}"/>
              </c:ext>
            </c:extLst>
          </c:dPt>
          <c:cat>
            <c:strRef>
              <c:f>Hárok1!$A$3:$A$6</c:f>
              <c:strCache>
                <c:ptCount val="4"/>
                <c:pt idx="0">
                  <c:v>0-5</c:v>
                </c:pt>
                <c:pt idx="1">
                  <c:v>6-10</c:v>
                </c:pt>
                <c:pt idx="2">
                  <c:v>11-25</c:v>
                </c:pt>
                <c:pt idx="3">
                  <c:v>26 a viac</c:v>
                </c:pt>
              </c:strCache>
            </c:strRef>
          </c:cat>
          <c:val>
            <c:numRef>
              <c:f>Hárok1!$B$3:$B$6</c:f>
              <c:numCache>
                <c:formatCode>0%</c:formatCode>
                <c:ptCount val="4"/>
                <c:pt idx="0">
                  <c:v>0.13</c:v>
                </c:pt>
                <c:pt idx="1">
                  <c:v>0.1</c:v>
                </c:pt>
                <c:pt idx="2">
                  <c:v>0.28999999999999998</c:v>
                </c:pt>
                <c:pt idx="3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B-465B-9050-618244C5D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Aký je Váš pohľad na fungovanie obecnej polície v Lozorne?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2B5-40C0-81FA-EA0C4B12CC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2B5-40C0-81FA-EA0C4B12CC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2B5-40C0-81FA-EA0C4B12CC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2B5-40C0-81FA-EA0C4B12CCB3}"/>
              </c:ext>
            </c:extLst>
          </c:dPt>
          <c:cat>
            <c:strRef>
              <c:f>Hárok1!$A$3:$A$6</c:f>
              <c:strCache>
                <c:ptCount val="3"/>
                <c:pt idx="0">
                  <c:v>Vyhovuje mi súčasný stav a režim práce obecnej polície</c:v>
                </c:pt>
                <c:pt idx="1">
                  <c:v>Som za zvýšené financovanie obecnej polície z obecného rozpočtu tak, aby bola zabezpečená jej 24-hodinová stála služba 365 dní v roku</c:v>
                </c:pt>
                <c:pt idx="2">
                  <c:v>Som za zrušenie obecne polície a použitie prostriedkov inde</c:v>
                </c:pt>
              </c:strCache>
            </c:strRef>
          </c:cat>
          <c:val>
            <c:numRef>
              <c:f>Hárok1!$B$3:$B$6</c:f>
              <c:numCache>
                <c:formatCode>0%</c:formatCode>
                <c:ptCount val="4"/>
                <c:pt idx="0">
                  <c:v>0.43</c:v>
                </c:pt>
                <c:pt idx="1">
                  <c:v>0.41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B-465B-9050-618244C5D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1.8676673228346454E-2"/>
          <c:y val="0.74899638601154117"/>
          <c:w val="0.97202165354330705"/>
          <c:h val="0.23694111485352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2B5-40C0-81FA-EA0C4B12CC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2B5-40C0-81FA-EA0C4B12CC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2B5-40C0-81FA-EA0C4B12CC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2B5-40C0-81FA-EA0C4B12CCB3}"/>
              </c:ext>
            </c:extLst>
          </c:dPt>
          <c:cat>
            <c:strRef>
              <c:f>Hárok1!$A$3:$A$6</c:f>
              <c:strCache>
                <c:ptCount val="3"/>
                <c:pt idx="0">
                  <c:v>Som za reguláciu parkovania na verejných priestranstvách v obci a za jeho spoplatnenie pre majiteľov vozidiel, ktorí nie sú obyvateľmi obce (nemajú v obci trvalý pobyt)</c:v>
                </c:pt>
                <c:pt idx="1">
                  <c:v>Som proti regulácii parkovania v obci a jeho spoplatneniu</c:v>
                </c:pt>
                <c:pt idx="2">
                  <c:v>Iné</c:v>
                </c:pt>
              </c:strCache>
            </c:strRef>
          </c:cat>
          <c:val>
            <c:numRef>
              <c:f>Hárok1!$B$3:$B$6</c:f>
              <c:numCache>
                <c:formatCode>0%</c:formatCode>
                <c:ptCount val="4"/>
                <c:pt idx="0">
                  <c:v>0.5</c:v>
                </c:pt>
                <c:pt idx="1">
                  <c:v>0.39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B-465B-9050-618244C5D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1.8676673228346454E-2"/>
          <c:y val="0.74899638601154117"/>
          <c:w val="0.97202165354330705"/>
          <c:h val="0.23694111485352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2B5-40C0-81FA-EA0C4B12CC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2B5-40C0-81FA-EA0C4B12CC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2B5-40C0-81FA-EA0C4B12CC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2B5-40C0-81FA-EA0C4B12CCB3}"/>
              </c:ext>
            </c:extLst>
          </c:dPt>
          <c:cat>
            <c:strRef>
              <c:f>Hárok1!$A$3:$A$6</c:f>
              <c:strCache>
                <c:ptCount val="3"/>
                <c:pt idx="0">
                  <c:v>Nesúhlasím a odmietam povoľovať hlučné aktivity a prevádzky v okolí svojho bývania</c:v>
                </c:pt>
                <c:pt idx="1">
                  <c:v>Súhlasím, aby v blízkosti môjho bývania boli realizované aj hlučnejšie aktivity alebo povoľované hlučnejšie prevádzky bez obmedzenia</c:v>
                </c:pt>
                <c:pt idx="2">
                  <c:v>Som za to, aby hluk z aktivít a prevádzok v okolí môjho bývania bol obmedzovaný v nočnom čase a v čase voľna</c:v>
                </c:pt>
              </c:strCache>
            </c:strRef>
          </c:cat>
          <c:val>
            <c:numRef>
              <c:f>Hárok1!$B$3:$B$6</c:f>
              <c:numCache>
                <c:formatCode>0%</c:formatCode>
                <c:ptCount val="4"/>
                <c:pt idx="0">
                  <c:v>0.39</c:v>
                </c:pt>
                <c:pt idx="1">
                  <c:v>0.1</c:v>
                </c:pt>
                <c:pt idx="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B-465B-9050-618244C5D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1.8676673228346454E-2"/>
          <c:y val="0.74899638601154117"/>
          <c:w val="0.97202165354330705"/>
          <c:h val="0.23694111485352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BC7-475A-B3DB-96B25AAAB9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BC7-475A-B3DB-96B25AAAB9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BC7-475A-B3DB-96B25AAAB9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BC7-475A-B3DB-96B25AAAB9B2}"/>
              </c:ext>
            </c:extLst>
          </c:dPt>
          <c:cat>
            <c:strRef>
              <c:f>Hárok1!$A$3:$A$6</c:f>
              <c:strCache>
                <c:ptCount val="4"/>
                <c:pt idx="0">
                  <c:v>0-5</c:v>
                </c:pt>
                <c:pt idx="1">
                  <c:v>6-10</c:v>
                </c:pt>
                <c:pt idx="2">
                  <c:v>11-25</c:v>
                </c:pt>
                <c:pt idx="3">
                  <c:v>26 a viac</c:v>
                </c:pt>
              </c:strCache>
            </c:strRef>
          </c:cat>
          <c:val>
            <c:numRef>
              <c:f>Hárok1!$B$3:$B$6</c:f>
              <c:numCache>
                <c:formatCode>0%</c:formatCode>
                <c:ptCount val="4"/>
                <c:pt idx="0">
                  <c:v>0.13</c:v>
                </c:pt>
                <c:pt idx="1">
                  <c:v>0.1</c:v>
                </c:pt>
                <c:pt idx="2">
                  <c:v>0.29000000000000015</c:v>
                </c:pt>
                <c:pt idx="3">
                  <c:v>0.48000000000000015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B-465B-9050-618244C5D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5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Kliknite sem a 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34CC-6153-804D-8CBF-9091CA82D69A}" type="datetimeFigureOut">
              <a:rPr lang="sk-SK" smtClean="0"/>
              <a:t>29. 7. 2021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A60D-3A55-9342-9229-DBBFBF7C5D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907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Kliknite sem a 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34CC-6153-804D-8CBF-9091CA82D69A}" type="datetimeFigureOut">
              <a:rPr lang="sk-SK" smtClean="0"/>
              <a:t>29. 7. 2021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A60D-3A55-9342-9229-DBBFBF7C5D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9690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34CC-6153-804D-8CBF-9091CA82D69A}" type="datetimeFigureOut">
              <a:rPr lang="sk-SK" smtClean="0"/>
              <a:t>29. 7. 2021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A60D-3A55-9342-9229-DBBFBF7C5D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570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Kliknite sem a 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34CC-6153-804D-8CBF-9091CA82D69A}" type="datetimeFigureOut">
              <a:rPr lang="sk-SK" smtClean="0"/>
              <a:t>29. 7. 2021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A60D-3A55-9342-9229-DBBFBF7C5D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868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37-EA02-4677-8299-2220C1909238}" type="datetimeFigureOut">
              <a:rPr lang="sk-SK" smtClean="0"/>
              <a:pPr/>
              <a:t>29. 7. 2021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9C1A-461F-4B8B-A546-BF50157D66C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Kliknite sem a 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Kliknite sem a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34CC-6153-804D-8CBF-9091CA82D69A}" type="datetimeFigureOut">
              <a:rPr lang="sk-SK" smtClean="0"/>
              <a:t>29. 7. 2021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A60D-3A55-9342-9229-DBBFBF7C5D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988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34CC-6153-804D-8CBF-9091CA82D69A}" type="datetimeFigureOut">
              <a:rPr lang="sk-SK" smtClean="0"/>
              <a:t>29. 7. 2021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A60D-3A55-9342-9229-DBBFBF7C5D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65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Kliknite sem a 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34CC-6153-804D-8CBF-9091CA82D69A}" type="datetimeFigureOut">
              <a:rPr lang="sk-SK" smtClean="0"/>
              <a:t>29. 7. 2021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A60D-3A55-9342-9229-DBBFBF7C5D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927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34CC-6153-804D-8CBF-9091CA82D69A}" type="datetimeFigureOut">
              <a:rPr lang="sk-SK" smtClean="0"/>
              <a:t>29. 7. 2021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A60D-3A55-9342-9229-DBBFBF7C5D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915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Kliknite sem a 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34CC-6153-804D-8CBF-9091CA82D69A}" type="datetimeFigureOut">
              <a:rPr lang="sk-SK" smtClean="0"/>
              <a:t>29. 7. 2021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A60D-3A55-9342-9229-DBBFBF7C5D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550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34CC-6153-804D-8CBF-9091CA82D69A}" type="datetimeFigureOut">
              <a:rPr lang="sk-SK" smtClean="0"/>
              <a:t>29. 7. 2021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A60D-3A55-9342-9229-DBBFBF7C5D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911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34CC-6153-804D-8CBF-9091CA82D69A}" type="datetimeFigureOut">
              <a:rPr lang="sk-SK" smtClean="0"/>
              <a:t>29. 7. 2021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A60D-3A55-9342-9229-DBBFBF7C5D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826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0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8237-EA02-4677-8299-2220C1909238}" type="datetimeFigureOut">
              <a:rPr lang="sk-SK" smtClean="0"/>
              <a:pPr/>
              <a:t>29. 7. 2021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99C1A-461F-4B8B-A546-BF50157D66C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C34CC-6153-804D-8CBF-9091CA82D69A}" type="datetimeFigureOut">
              <a:rPr lang="sk-SK" smtClean="0"/>
              <a:t>29. 7. 2021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A60D-3A55-9342-9229-DBBFBF7C5D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01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F79800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27432"/>
          </a:xfrm>
          <a:custGeom>
            <a:avLst/>
            <a:gdLst>
              <a:gd name="connsiteX0" fmla="*/ 0 w 5303520"/>
              <a:gd name="connsiteY0" fmla="*/ 0 h 27432"/>
              <a:gd name="connsiteX1" fmla="*/ 556870 w 5303520"/>
              <a:gd name="connsiteY1" fmla="*/ 0 h 27432"/>
              <a:gd name="connsiteX2" fmla="*/ 1272845 w 5303520"/>
              <a:gd name="connsiteY2" fmla="*/ 0 h 27432"/>
              <a:gd name="connsiteX3" fmla="*/ 1882750 w 5303520"/>
              <a:gd name="connsiteY3" fmla="*/ 0 h 27432"/>
              <a:gd name="connsiteX4" fmla="*/ 2439619 w 5303520"/>
              <a:gd name="connsiteY4" fmla="*/ 0 h 27432"/>
              <a:gd name="connsiteX5" fmla="*/ 3155594 w 5303520"/>
              <a:gd name="connsiteY5" fmla="*/ 0 h 27432"/>
              <a:gd name="connsiteX6" fmla="*/ 3818534 w 5303520"/>
              <a:gd name="connsiteY6" fmla="*/ 0 h 27432"/>
              <a:gd name="connsiteX7" fmla="*/ 4481474 w 5303520"/>
              <a:gd name="connsiteY7" fmla="*/ 0 h 27432"/>
              <a:gd name="connsiteX8" fmla="*/ 5303520 w 5303520"/>
              <a:gd name="connsiteY8" fmla="*/ 0 h 27432"/>
              <a:gd name="connsiteX9" fmla="*/ 5303520 w 5303520"/>
              <a:gd name="connsiteY9" fmla="*/ 27432 h 27432"/>
              <a:gd name="connsiteX10" fmla="*/ 4746650 w 5303520"/>
              <a:gd name="connsiteY10" fmla="*/ 27432 h 27432"/>
              <a:gd name="connsiteX11" fmla="*/ 4242816 w 5303520"/>
              <a:gd name="connsiteY11" fmla="*/ 27432 h 27432"/>
              <a:gd name="connsiteX12" fmla="*/ 3526841 w 5303520"/>
              <a:gd name="connsiteY12" fmla="*/ 27432 h 27432"/>
              <a:gd name="connsiteX13" fmla="*/ 2969971 w 5303520"/>
              <a:gd name="connsiteY13" fmla="*/ 27432 h 27432"/>
              <a:gd name="connsiteX14" fmla="*/ 2253996 w 5303520"/>
              <a:gd name="connsiteY14" fmla="*/ 27432 h 27432"/>
              <a:gd name="connsiteX15" fmla="*/ 1484986 w 5303520"/>
              <a:gd name="connsiteY15" fmla="*/ 27432 h 27432"/>
              <a:gd name="connsiteX16" fmla="*/ 875081 w 5303520"/>
              <a:gd name="connsiteY16" fmla="*/ 27432 h 27432"/>
              <a:gd name="connsiteX17" fmla="*/ 0 w 5303520"/>
              <a:gd name="connsiteY17" fmla="*/ 27432 h 27432"/>
              <a:gd name="connsiteX18" fmla="*/ 0 w 530352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27432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3593" y="13343"/>
                  <a:pt x="5303797" y="14402"/>
                  <a:pt x="5303520" y="27432"/>
                </a:cubicBezTo>
                <a:cubicBezTo>
                  <a:pt x="5132450" y="9645"/>
                  <a:pt x="4953391" y="27858"/>
                  <a:pt x="4746650" y="27432"/>
                </a:cubicBezTo>
                <a:cubicBezTo>
                  <a:pt x="4539909" y="27007"/>
                  <a:pt x="4361261" y="16312"/>
                  <a:pt x="4242816" y="27432"/>
                </a:cubicBezTo>
                <a:cubicBezTo>
                  <a:pt x="4124371" y="38552"/>
                  <a:pt x="3754907" y="30170"/>
                  <a:pt x="3526841" y="27432"/>
                </a:cubicBezTo>
                <a:cubicBezTo>
                  <a:pt x="3298775" y="24694"/>
                  <a:pt x="3164473" y="13057"/>
                  <a:pt x="2969971" y="27432"/>
                </a:cubicBezTo>
                <a:cubicBezTo>
                  <a:pt x="2775469" y="41808"/>
                  <a:pt x="2608536" y="11194"/>
                  <a:pt x="2253996" y="27432"/>
                </a:cubicBezTo>
                <a:cubicBezTo>
                  <a:pt x="1899456" y="43670"/>
                  <a:pt x="1752044" y="37933"/>
                  <a:pt x="1484986" y="27432"/>
                </a:cubicBezTo>
                <a:cubicBezTo>
                  <a:pt x="1217928" y="16932"/>
                  <a:pt x="1060609" y="4360"/>
                  <a:pt x="875081" y="27432"/>
                </a:cubicBezTo>
                <a:cubicBezTo>
                  <a:pt x="689553" y="50504"/>
                  <a:pt x="188846" y="34372"/>
                  <a:pt x="0" y="27432"/>
                </a:cubicBezTo>
                <a:cubicBezTo>
                  <a:pt x="-1027" y="16774"/>
                  <a:pt x="589" y="8401"/>
                  <a:pt x="0" y="0"/>
                </a:cubicBezTo>
                <a:close/>
              </a:path>
              <a:path w="5303520" h="27432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3295" y="13080"/>
                  <a:pt x="5304172" y="14823"/>
                  <a:pt x="5303520" y="27432"/>
                </a:cubicBezTo>
                <a:cubicBezTo>
                  <a:pt x="5082751" y="27600"/>
                  <a:pt x="4993374" y="33244"/>
                  <a:pt x="4746650" y="27432"/>
                </a:cubicBezTo>
                <a:cubicBezTo>
                  <a:pt x="4499926" y="21621"/>
                  <a:pt x="4368648" y="1957"/>
                  <a:pt x="4083710" y="27432"/>
                </a:cubicBezTo>
                <a:cubicBezTo>
                  <a:pt x="3798772" y="52907"/>
                  <a:pt x="3729434" y="14645"/>
                  <a:pt x="3473806" y="27432"/>
                </a:cubicBezTo>
                <a:cubicBezTo>
                  <a:pt x="3218178" y="40219"/>
                  <a:pt x="3056855" y="39147"/>
                  <a:pt x="2704795" y="27432"/>
                </a:cubicBezTo>
                <a:cubicBezTo>
                  <a:pt x="2352735" y="15717"/>
                  <a:pt x="2319447" y="38401"/>
                  <a:pt x="1935785" y="27432"/>
                </a:cubicBezTo>
                <a:cubicBezTo>
                  <a:pt x="1552123" y="16464"/>
                  <a:pt x="1532619" y="8678"/>
                  <a:pt x="1378915" y="27432"/>
                </a:cubicBezTo>
                <a:cubicBezTo>
                  <a:pt x="1225211" y="46187"/>
                  <a:pt x="1038692" y="43452"/>
                  <a:pt x="715975" y="27432"/>
                </a:cubicBezTo>
                <a:cubicBezTo>
                  <a:pt x="393258" y="11412"/>
                  <a:pt x="303768" y="36088"/>
                  <a:pt x="0" y="27432"/>
                </a:cubicBezTo>
                <a:cubicBezTo>
                  <a:pt x="151" y="17585"/>
                  <a:pt x="-198" y="13251"/>
                  <a:pt x="0" y="0"/>
                </a:cubicBezTo>
                <a:close/>
              </a:path>
            </a:pathLst>
          </a:custGeom>
          <a:solidFill>
            <a:srgbClr val="FBF9F6"/>
          </a:solidFill>
          <a:ln w="41275" cap="rnd">
            <a:solidFill>
              <a:srgbClr val="FBF9F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A969F155-E584-4D3F-AFFA-675219C6EB58}"/>
              </a:ext>
            </a:extLst>
          </p:cNvPr>
          <p:cNvSpPr txBox="1">
            <a:spLocks/>
          </p:cNvSpPr>
          <p:nvPr/>
        </p:nvSpPr>
        <p:spPr>
          <a:xfrm>
            <a:off x="4864571" y="4301349"/>
            <a:ext cx="6367244" cy="6326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sk-SK" sz="3200" b="1" dirty="0">
                <a:solidFill>
                  <a:srgbClr val="FBF9F6"/>
                </a:solidFill>
                <a:latin typeface="Amasis MT Pro" panose="020B0604020202020204" pitchFamily="18" charset="0"/>
              </a:rPr>
              <a:t>Prečo sa pripravuje ?</a:t>
            </a:r>
            <a:endParaRPr lang="en-US" sz="3200" b="1" dirty="0">
              <a:solidFill>
                <a:srgbClr val="FBF9F6"/>
              </a:solidFill>
              <a:latin typeface="Amasis MT Pro" panose="020B0604020202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B48B9-DA62-4C24-9591-4944FB7BD254}"/>
              </a:ext>
            </a:extLst>
          </p:cNvPr>
          <p:cNvSpPr txBox="1"/>
          <p:nvPr/>
        </p:nvSpPr>
        <p:spPr>
          <a:xfrm>
            <a:off x="5135815" y="516460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sk-SK" sz="3200" b="1" dirty="0">
                <a:solidFill>
                  <a:srgbClr val="FBF9F6"/>
                </a:solidFill>
                <a:latin typeface="Amasis MT Pro" panose="020B0604020202020204" pitchFamily="18" charset="0"/>
              </a:rPr>
              <a:t>Ako sme k nemu pristúpili ?</a:t>
            </a:r>
            <a:endParaRPr lang="en-US" sz="3200" b="1" dirty="0">
              <a:solidFill>
                <a:srgbClr val="FBF9F6"/>
              </a:solidFill>
              <a:latin typeface="Amasis MT Pro" panose="020B0604020202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BDEFAF-04D0-4766-B93F-3B121C82876F}"/>
              </a:ext>
            </a:extLst>
          </p:cNvPr>
          <p:cNvSpPr txBox="1"/>
          <p:nvPr/>
        </p:nvSpPr>
        <p:spPr>
          <a:xfrm>
            <a:off x="5135815" y="601130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sk-SK" sz="3200" b="1" dirty="0">
                <a:solidFill>
                  <a:srgbClr val="FBF9F6"/>
                </a:solidFill>
                <a:latin typeface="Amasis MT Pro" panose="020B0604020202020204" pitchFamily="18" charset="0"/>
              </a:rPr>
              <a:t>V čom nám pomôže ?</a:t>
            </a:r>
            <a:endParaRPr lang="en-US" sz="3200" b="1" dirty="0">
              <a:solidFill>
                <a:srgbClr val="FBF9F6"/>
              </a:solidFill>
              <a:latin typeface="Amasis MT Pro" panose="020B0604020202020204" pitchFamily="18" charset="0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AF01276A-4B48-4DF3-A1EA-337852A61E3B}"/>
              </a:ext>
            </a:extLst>
          </p:cNvPr>
          <p:cNvSpPr txBox="1">
            <a:spLocks/>
          </p:cNvSpPr>
          <p:nvPr/>
        </p:nvSpPr>
        <p:spPr>
          <a:xfrm>
            <a:off x="6094476" y="944433"/>
            <a:ext cx="5052644" cy="10772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sk-SK" sz="3200" b="1" dirty="0">
                <a:latin typeface="Amasis MT Pro" panose="020B0604020202020204" pitchFamily="18" charset="0"/>
              </a:rPr>
              <a:t>Plán hospodárskeho a sociálneho rozvoja obce PHSR</a:t>
            </a:r>
            <a:endParaRPr lang="en-US" sz="3200" b="1" dirty="0">
              <a:latin typeface="Amasis MT Pro" panose="020B0604020202020204" pitchFamily="18" charset="0"/>
            </a:endParaRPr>
          </a:p>
        </p:txBody>
      </p:sp>
      <p:pic>
        <p:nvPicPr>
          <p:cNvPr id="12" name="Obrázok 5">
            <a:extLst>
              <a:ext uri="{FF2B5EF4-FFF2-40B4-BE49-F238E27FC236}">
                <a16:creationId xmlns:a16="http://schemas.microsoft.com/office/drawing/2014/main" id="{9AA7A881-5097-4C0A-8D2D-13D91806D2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7"/>
          <a:stretch/>
        </p:blipFill>
        <p:spPr>
          <a:xfrm>
            <a:off x="260280" y="261925"/>
            <a:ext cx="4538297" cy="21751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0335C2-7FB7-4D2E-A5DD-AE94B97C632F}"/>
              </a:ext>
            </a:extLst>
          </p:cNvPr>
          <p:cNvSpPr txBox="1"/>
          <p:nvPr/>
        </p:nvSpPr>
        <p:spPr>
          <a:xfrm>
            <a:off x="5811431" y="2832421"/>
            <a:ext cx="60973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000" b="1" dirty="0">
                <a:latin typeface="Amasis MT Pro" panose="020B0604020202020204" pitchFamily="18" charset="0"/>
              </a:rPr>
              <a:t>Výsledky dotazníka prieskumu obyvateľov</a:t>
            </a:r>
          </a:p>
        </p:txBody>
      </p:sp>
    </p:spTree>
    <p:extLst>
      <p:ext uri="{BB962C8B-B14F-4D97-AF65-F5344CB8AC3E}">
        <p14:creationId xmlns:p14="http://schemas.microsoft.com/office/powerpoint/2010/main" val="826605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671897" y="488732"/>
            <a:ext cx="8062800" cy="1138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Obecná polícia – ako má fungovať ? 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5" y="122076"/>
            <a:ext cx="3529625" cy="1422439"/>
          </a:xfrm>
          <a:prstGeom prst="rect">
            <a:avLst/>
          </a:prstGeom>
        </p:spPr>
      </p:pic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603E834B-452A-4DD5-8606-C20C155E0281}"/>
              </a:ext>
            </a:extLst>
          </p:cNvPr>
          <p:cNvGraphicFramePr/>
          <p:nvPr/>
        </p:nvGraphicFramePr>
        <p:xfrm>
          <a:off x="1890485" y="1296694"/>
          <a:ext cx="828765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BlokTextu 18">
            <a:extLst>
              <a:ext uri="{FF2B5EF4-FFF2-40B4-BE49-F238E27FC236}">
                <a16:creationId xmlns:a16="http://schemas.microsoft.com/office/drawing/2014/main" id="{A7CE4CB2-4764-4155-BA28-2CE99CD5E8E1}"/>
              </a:ext>
            </a:extLst>
          </p:cNvPr>
          <p:cNvSpPr txBox="1"/>
          <p:nvPr/>
        </p:nvSpPr>
        <p:spPr>
          <a:xfrm>
            <a:off x="5042388" y="154451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16%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14651441-CBC5-44B6-9CBC-BD35EF81D2B1}"/>
              </a:ext>
            </a:extLst>
          </p:cNvPr>
          <p:cNvSpPr txBox="1"/>
          <p:nvPr/>
        </p:nvSpPr>
        <p:spPr>
          <a:xfrm>
            <a:off x="8052775" y="226958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43%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D2C18605-52D9-4E6A-92CA-69C82DA6E862}"/>
              </a:ext>
            </a:extLst>
          </p:cNvPr>
          <p:cNvSpPr txBox="1"/>
          <p:nvPr/>
        </p:nvSpPr>
        <p:spPr>
          <a:xfrm>
            <a:off x="3603171" y="3450379"/>
            <a:ext cx="74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41%</a:t>
            </a:r>
          </a:p>
        </p:txBody>
      </p:sp>
    </p:spTree>
    <p:extLst>
      <p:ext uri="{BB962C8B-B14F-4D97-AF65-F5344CB8AC3E}">
        <p14:creationId xmlns:p14="http://schemas.microsoft.com/office/powerpoint/2010/main" val="77623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765944" y="1544515"/>
            <a:ext cx="10628027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Parkovanie ( nedostatok miest na parkovanie, parkovanie na chodníkoch , parkovanie na priehrade  a v jej okolí , aktívnejšie konanie OPL)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Neprimeraná rýchlosť v obci ( značenie, technické a stavebné opatrenia)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Bezpečnosť na cestách ( dobudovanie chodníkov a ich modernizácia, </a:t>
            </a:r>
            <a:r>
              <a:rPr kumimoji="0" lang="sk-SK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zjednosmernenie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niektorých ulíc, riešenie niektorých križovatiek v prospech kruhových objazdov alebo ich sprehľadnenie, autobusové zastávky 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Viac bezpečnejších priechodov pre chodcov na kritických miestach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Bezpečnosť pre cyklistov ( </a:t>
            </a:r>
            <a:r>
              <a:rPr kumimoji="0" lang="sk-SK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cyklocesty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k-SK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cyklopruhy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stojany a bezpečné parkoviská  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Obmedzenie dopravy na cestách v okolí priehrady  a na ceste na Košariská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655854" y="511279"/>
            <a:ext cx="10848206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Bezpečnosť na cestách   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5" y="122076"/>
            <a:ext cx="3529625" cy="14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04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671897" y="484378"/>
            <a:ext cx="8062800" cy="1138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Parkovania v obci – regulovať bez spoplatnenia pre </a:t>
            </a:r>
            <a:r>
              <a:rPr kumimoji="0" lang="sk-SK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Lozorňanov</a:t>
            </a:r>
            <a:r>
              <a:rPr kumimoji="0" lang="sk-SK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sk-SK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5" y="122076"/>
            <a:ext cx="3529625" cy="1422439"/>
          </a:xfrm>
          <a:prstGeom prst="rect">
            <a:avLst/>
          </a:prstGeom>
        </p:spPr>
      </p:pic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603E834B-452A-4DD5-8606-C20C155E0281}"/>
              </a:ext>
            </a:extLst>
          </p:cNvPr>
          <p:cNvGraphicFramePr/>
          <p:nvPr/>
        </p:nvGraphicFramePr>
        <p:xfrm>
          <a:off x="1890485" y="1296694"/>
          <a:ext cx="828765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BlokTextu 18">
            <a:extLst>
              <a:ext uri="{FF2B5EF4-FFF2-40B4-BE49-F238E27FC236}">
                <a16:creationId xmlns:a16="http://schemas.microsoft.com/office/drawing/2014/main" id="{A7CE4CB2-4764-4155-BA28-2CE99CD5E8E1}"/>
              </a:ext>
            </a:extLst>
          </p:cNvPr>
          <p:cNvSpPr txBox="1"/>
          <p:nvPr/>
        </p:nvSpPr>
        <p:spPr>
          <a:xfrm>
            <a:off x="5042388" y="154451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11%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14651441-CBC5-44B6-9CBC-BD35EF81D2B1}"/>
              </a:ext>
            </a:extLst>
          </p:cNvPr>
          <p:cNvSpPr txBox="1"/>
          <p:nvPr/>
        </p:nvSpPr>
        <p:spPr>
          <a:xfrm>
            <a:off x="8052775" y="226958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D2C18605-52D9-4E6A-92CA-69C82DA6E862}"/>
              </a:ext>
            </a:extLst>
          </p:cNvPr>
          <p:cNvSpPr txBox="1"/>
          <p:nvPr/>
        </p:nvSpPr>
        <p:spPr>
          <a:xfrm>
            <a:off x="3603171" y="3450379"/>
            <a:ext cx="74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39%</a:t>
            </a:r>
          </a:p>
        </p:txBody>
      </p:sp>
    </p:spTree>
    <p:extLst>
      <p:ext uri="{BB962C8B-B14F-4D97-AF65-F5344CB8AC3E}">
        <p14:creationId xmlns:p14="http://schemas.microsoft.com/office/powerpoint/2010/main" val="4128858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765944" y="1544515"/>
            <a:ext cx="10628027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Neprispôsobiví obyvatelia ( sociálna práca, vzdelávanie ale aj kontrola a represia – rovnosť a rovnaký prístup ku každému)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Nočný a nedeľný kľud - hlučné a rušivé prevádzky a aktivity v nedeľu a v noci, hluk z nákladnej dopravy ( zlepšiť vymáhanie nastavených pravidiel a zabezpečiť ich vykonateľnosť  prácou OPL)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Odpady a skládky odpadov v katastri obce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655854" y="511279"/>
            <a:ext cx="10848206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Verejný poriadok v obci a čo spraviť  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5" y="122076"/>
            <a:ext cx="3529625" cy="14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98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671897" y="473451"/>
            <a:ext cx="8062800" cy="1138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Hluk a bývanie – čo nám vadí a čo tolerujeme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5" y="122076"/>
            <a:ext cx="3529625" cy="1422439"/>
          </a:xfrm>
          <a:prstGeom prst="rect">
            <a:avLst/>
          </a:prstGeom>
        </p:spPr>
      </p:pic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603E834B-452A-4DD5-8606-C20C155E0281}"/>
              </a:ext>
            </a:extLst>
          </p:cNvPr>
          <p:cNvGraphicFramePr/>
          <p:nvPr/>
        </p:nvGraphicFramePr>
        <p:xfrm>
          <a:off x="1890485" y="1437000"/>
          <a:ext cx="828765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BlokTextu 18">
            <a:extLst>
              <a:ext uri="{FF2B5EF4-FFF2-40B4-BE49-F238E27FC236}">
                <a16:creationId xmlns:a16="http://schemas.microsoft.com/office/drawing/2014/main" id="{A7CE4CB2-4764-4155-BA28-2CE99CD5E8E1}"/>
              </a:ext>
            </a:extLst>
          </p:cNvPr>
          <p:cNvSpPr txBox="1"/>
          <p:nvPr/>
        </p:nvSpPr>
        <p:spPr>
          <a:xfrm>
            <a:off x="6955970" y="380678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14651441-CBC5-44B6-9CBC-BD35EF81D2B1}"/>
              </a:ext>
            </a:extLst>
          </p:cNvPr>
          <p:cNvSpPr txBox="1"/>
          <p:nvPr/>
        </p:nvSpPr>
        <p:spPr>
          <a:xfrm>
            <a:off x="8052775" y="226958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39%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D2C18605-52D9-4E6A-92CA-69C82DA6E862}"/>
              </a:ext>
            </a:extLst>
          </p:cNvPr>
          <p:cNvSpPr txBox="1"/>
          <p:nvPr/>
        </p:nvSpPr>
        <p:spPr>
          <a:xfrm>
            <a:off x="3233057" y="3059668"/>
            <a:ext cx="74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51%</a:t>
            </a:r>
          </a:p>
        </p:txBody>
      </p:sp>
    </p:spTree>
    <p:extLst>
      <p:ext uri="{BB962C8B-B14F-4D97-AF65-F5344CB8AC3E}">
        <p14:creationId xmlns:p14="http://schemas.microsoft.com/office/powerpoint/2010/main" val="2076572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765944" y="1544515"/>
            <a:ext cx="10628027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Priebežne budovať, rozširovať  a modernizovať obecný kamerový systém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Usilovať sa o nové aj dosiaľ neštandardné  formy spolupráce OPL s PZ SR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Dovybaviť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OPL  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655854" y="511279"/>
            <a:ext cx="10848206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Drobná kriminalita - čo s ňou  ?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5" y="122076"/>
            <a:ext cx="3529625" cy="14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13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765944" y="1544515"/>
            <a:ext cx="1062802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potrebné naďalej zvyšovať podiel separovaného odpadu </a:t>
            </a:r>
            <a:r>
              <a:rPr kumimoji="0" lang="mr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Mangal" panose="02040503050203030202" pitchFamily="18" charset="0"/>
              </a:rPr>
              <a:t>–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nastaviť motivačné finančné i nefinančné opatrenia (edukácia, poplatky podľa objemu odpadu alebo úľavy podľa miery separácie)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upraviť systém poplatkov, spravodlivejšie najmä voči separujúcim obyvateľom a domácnostiam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viac aktivizovať obecnú políciu do riešenia čiernych skládok odpadu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rozšíriť zberný dvor, upraviť spôsob  platenia za odpad na zbernom dvore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zhodnocovať bioodpad na obecnom </a:t>
            </a:r>
            <a:r>
              <a:rPr kumimoji="0" lang="sk-SK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kompostovisku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(nastaviť procesy a kolobeh, dokúpiť techniku)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zmodernizovať a rozšíriť ČOV v rastom počtu obyvateľov, investovať do energetickej úspornosti (</a:t>
            </a:r>
            <a:r>
              <a:rPr kumimoji="0" lang="sk-SK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fotovoltika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655854" y="511279"/>
            <a:ext cx="10848206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Odpadové hospodárstvo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5" y="122076"/>
            <a:ext cx="3529625" cy="14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19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765944" y="1544515"/>
            <a:ext cx="106280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obyvatelia Lozorna preferujú </a:t>
            </a:r>
            <a:r>
              <a:rPr kumimoji="0" lang="sk-SK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vodozádržné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opatrenia a výsadbu okrasnej zelene či stromov 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(obec bude v tomto trende z posledného roka pokračovať)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bude potrebné vo väčšej miere riešiť aj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zavlažovanie verejnej zelene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pokúsiť sa  v spolupráci s PD a vlastníkmi o naštartovanie  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revitalizácie vinohradu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naďalej riešiť odvodnenie ciest mimo kanalizácie („</a:t>
            </a:r>
            <a:r>
              <a:rPr kumimoji="0" lang="sk-SK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vsakovačky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zmapovať a naplánovať riešenie kritických miest pri prívalových dažďoch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doriešiť postupne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kanalizáciu v lokalitách kde ešte nie je zavedená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655854" y="511279"/>
            <a:ext cx="10848206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Životné prostredie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5" y="122076"/>
            <a:ext cx="3529625" cy="14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10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765944" y="1544515"/>
            <a:ext cx="10628027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PHSR ako strategický dokument nám má dať odpoveď na to čo v Lozorne chceme a o čo sa máme usilovať a ako. Čo však budeme naozaj  mať , to  bude záležať na každom z nás, na našej vôli, našom odhodlaní a našom svedomí.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Ďakujem za pozornosť a prosím o pokračovanie Mira Drahoša. 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655854" y="511279"/>
            <a:ext cx="10848206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Zamyslenie (osobné)... 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5" y="122076"/>
            <a:ext cx="3529625" cy="14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64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F79800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27432"/>
          </a:xfrm>
          <a:custGeom>
            <a:avLst/>
            <a:gdLst>
              <a:gd name="connsiteX0" fmla="*/ 0 w 5303520"/>
              <a:gd name="connsiteY0" fmla="*/ 0 h 27432"/>
              <a:gd name="connsiteX1" fmla="*/ 556870 w 5303520"/>
              <a:gd name="connsiteY1" fmla="*/ 0 h 27432"/>
              <a:gd name="connsiteX2" fmla="*/ 1272845 w 5303520"/>
              <a:gd name="connsiteY2" fmla="*/ 0 h 27432"/>
              <a:gd name="connsiteX3" fmla="*/ 1882750 w 5303520"/>
              <a:gd name="connsiteY3" fmla="*/ 0 h 27432"/>
              <a:gd name="connsiteX4" fmla="*/ 2439619 w 5303520"/>
              <a:gd name="connsiteY4" fmla="*/ 0 h 27432"/>
              <a:gd name="connsiteX5" fmla="*/ 3155594 w 5303520"/>
              <a:gd name="connsiteY5" fmla="*/ 0 h 27432"/>
              <a:gd name="connsiteX6" fmla="*/ 3818534 w 5303520"/>
              <a:gd name="connsiteY6" fmla="*/ 0 h 27432"/>
              <a:gd name="connsiteX7" fmla="*/ 4481474 w 5303520"/>
              <a:gd name="connsiteY7" fmla="*/ 0 h 27432"/>
              <a:gd name="connsiteX8" fmla="*/ 5303520 w 5303520"/>
              <a:gd name="connsiteY8" fmla="*/ 0 h 27432"/>
              <a:gd name="connsiteX9" fmla="*/ 5303520 w 5303520"/>
              <a:gd name="connsiteY9" fmla="*/ 27432 h 27432"/>
              <a:gd name="connsiteX10" fmla="*/ 4746650 w 5303520"/>
              <a:gd name="connsiteY10" fmla="*/ 27432 h 27432"/>
              <a:gd name="connsiteX11" fmla="*/ 4242816 w 5303520"/>
              <a:gd name="connsiteY11" fmla="*/ 27432 h 27432"/>
              <a:gd name="connsiteX12" fmla="*/ 3526841 w 5303520"/>
              <a:gd name="connsiteY12" fmla="*/ 27432 h 27432"/>
              <a:gd name="connsiteX13" fmla="*/ 2969971 w 5303520"/>
              <a:gd name="connsiteY13" fmla="*/ 27432 h 27432"/>
              <a:gd name="connsiteX14" fmla="*/ 2253996 w 5303520"/>
              <a:gd name="connsiteY14" fmla="*/ 27432 h 27432"/>
              <a:gd name="connsiteX15" fmla="*/ 1484986 w 5303520"/>
              <a:gd name="connsiteY15" fmla="*/ 27432 h 27432"/>
              <a:gd name="connsiteX16" fmla="*/ 875081 w 5303520"/>
              <a:gd name="connsiteY16" fmla="*/ 27432 h 27432"/>
              <a:gd name="connsiteX17" fmla="*/ 0 w 5303520"/>
              <a:gd name="connsiteY17" fmla="*/ 27432 h 27432"/>
              <a:gd name="connsiteX18" fmla="*/ 0 w 530352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27432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3593" y="13343"/>
                  <a:pt x="5303797" y="14402"/>
                  <a:pt x="5303520" y="27432"/>
                </a:cubicBezTo>
                <a:cubicBezTo>
                  <a:pt x="5132450" y="9645"/>
                  <a:pt x="4953391" y="27858"/>
                  <a:pt x="4746650" y="27432"/>
                </a:cubicBezTo>
                <a:cubicBezTo>
                  <a:pt x="4539909" y="27007"/>
                  <a:pt x="4361261" y="16312"/>
                  <a:pt x="4242816" y="27432"/>
                </a:cubicBezTo>
                <a:cubicBezTo>
                  <a:pt x="4124371" y="38552"/>
                  <a:pt x="3754907" y="30170"/>
                  <a:pt x="3526841" y="27432"/>
                </a:cubicBezTo>
                <a:cubicBezTo>
                  <a:pt x="3298775" y="24694"/>
                  <a:pt x="3164473" y="13057"/>
                  <a:pt x="2969971" y="27432"/>
                </a:cubicBezTo>
                <a:cubicBezTo>
                  <a:pt x="2775469" y="41808"/>
                  <a:pt x="2608536" y="11194"/>
                  <a:pt x="2253996" y="27432"/>
                </a:cubicBezTo>
                <a:cubicBezTo>
                  <a:pt x="1899456" y="43670"/>
                  <a:pt x="1752044" y="37933"/>
                  <a:pt x="1484986" y="27432"/>
                </a:cubicBezTo>
                <a:cubicBezTo>
                  <a:pt x="1217928" y="16932"/>
                  <a:pt x="1060609" y="4360"/>
                  <a:pt x="875081" y="27432"/>
                </a:cubicBezTo>
                <a:cubicBezTo>
                  <a:pt x="689553" y="50504"/>
                  <a:pt x="188846" y="34372"/>
                  <a:pt x="0" y="27432"/>
                </a:cubicBezTo>
                <a:cubicBezTo>
                  <a:pt x="-1027" y="16774"/>
                  <a:pt x="589" y="8401"/>
                  <a:pt x="0" y="0"/>
                </a:cubicBezTo>
                <a:close/>
              </a:path>
              <a:path w="5303520" h="27432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3295" y="13080"/>
                  <a:pt x="5304172" y="14823"/>
                  <a:pt x="5303520" y="27432"/>
                </a:cubicBezTo>
                <a:cubicBezTo>
                  <a:pt x="5082751" y="27600"/>
                  <a:pt x="4993374" y="33244"/>
                  <a:pt x="4746650" y="27432"/>
                </a:cubicBezTo>
                <a:cubicBezTo>
                  <a:pt x="4499926" y="21621"/>
                  <a:pt x="4368648" y="1957"/>
                  <a:pt x="4083710" y="27432"/>
                </a:cubicBezTo>
                <a:cubicBezTo>
                  <a:pt x="3798772" y="52907"/>
                  <a:pt x="3729434" y="14645"/>
                  <a:pt x="3473806" y="27432"/>
                </a:cubicBezTo>
                <a:cubicBezTo>
                  <a:pt x="3218178" y="40219"/>
                  <a:pt x="3056855" y="39147"/>
                  <a:pt x="2704795" y="27432"/>
                </a:cubicBezTo>
                <a:cubicBezTo>
                  <a:pt x="2352735" y="15717"/>
                  <a:pt x="2319447" y="38401"/>
                  <a:pt x="1935785" y="27432"/>
                </a:cubicBezTo>
                <a:cubicBezTo>
                  <a:pt x="1552123" y="16464"/>
                  <a:pt x="1532619" y="8678"/>
                  <a:pt x="1378915" y="27432"/>
                </a:cubicBezTo>
                <a:cubicBezTo>
                  <a:pt x="1225211" y="46187"/>
                  <a:pt x="1038692" y="43452"/>
                  <a:pt x="715975" y="27432"/>
                </a:cubicBezTo>
                <a:cubicBezTo>
                  <a:pt x="393258" y="11412"/>
                  <a:pt x="303768" y="36088"/>
                  <a:pt x="0" y="27432"/>
                </a:cubicBezTo>
                <a:cubicBezTo>
                  <a:pt x="151" y="17585"/>
                  <a:pt x="-198" y="13251"/>
                  <a:pt x="0" y="0"/>
                </a:cubicBezTo>
                <a:close/>
              </a:path>
            </a:pathLst>
          </a:custGeom>
          <a:solidFill>
            <a:srgbClr val="FBF9F6"/>
          </a:solidFill>
          <a:ln w="41275" cap="rnd">
            <a:solidFill>
              <a:srgbClr val="FBF9F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A969F155-E584-4D3F-AFFA-675219C6EB58}"/>
              </a:ext>
            </a:extLst>
          </p:cNvPr>
          <p:cNvSpPr txBox="1">
            <a:spLocks/>
          </p:cNvSpPr>
          <p:nvPr/>
        </p:nvSpPr>
        <p:spPr>
          <a:xfrm>
            <a:off x="4728960" y="475064"/>
            <a:ext cx="7459992" cy="2953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sk-SK" sz="6000" b="1" dirty="0">
                <a:solidFill>
                  <a:srgbClr val="FBF9F6"/>
                </a:solidFill>
                <a:latin typeface="Amasis MT Pro" panose="020B0604020202020204" pitchFamily="18" charset="0"/>
              </a:rPr>
              <a:t>OBČIANSKA   VYBAVENOSŤ  </a:t>
            </a:r>
          </a:p>
          <a:p>
            <a:pPr algn="ctr">
              <a:lnSpc>
                <a:spcPct val="100000"/>
              </a:lnSpc>
            </a:pPr>
            <a:r>
              <a:rPr lang="sk-SK" sz="6000" b="1" dirty="0">
                <a:solidFill>
                  <a:srgbClr val="FBF9F6"/>
                </a:solidFill>
                <a:latin typeface="Amasis MT Pro" panose="020B0604020202020204" pitchFamily="18" charset="0"/>
              </a:rPr>
              <a:t>A</a:t>
            </a:r>
          </a:p>
          <a:p>
            <a:pPr algn="ctr">
              <a:lnSpc>
                <a:spcPct val="100000"/>
              </a:lnSpc>
            </a:pPr>
            <a:r>
              <a:rPr lang="sk-SK" sz="6000" b="1" dirty="0">
                <a:solidFill>
                  <a:srgbClr val="FBF9F6"/>
                </a:solidFill>
                <a:latin typeface="Amasis MT Pro" panose="020B0604020202020204" pitchFamily="18" charset="0"/>
              </a:rPr>
              <a:t> INFRAŠTRUKTÚRA</a:t>
            </a:r>
            <a:endParaRPr lang="en-US" sz="6000" b="1" dirty="0">
              <a:solidFill>
                <a:srgbClr val="FBF9F6"/>
              </a:solidFill>
              <a:latin typeface="Amasis MT Pro" panose="020B0604020202020204" pitchFamily="18" charset="0"/>
            </a:endParaRPr>
          </a:p>
        </p:txBody>
      </p:sp>
      <p:pic>
        <p:nvPicPr>
          <p:cNvPr id="7" name="Obrázok 5">
            <a:extLst>
              <a:ext uri="{FF2B5EF4-FFF2-40B4-BE49-F238E27FC236}">
                <a16:creationId xmlns:a16="http://schemas.microsoft.com/office/drawing/2014/main" id="{24F8834B-9020-43C6-BCEA-3E5214EAB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7"/>
          <a:stretch/>
        </p:blipFill>
        <p:spPr>
          <a:xfrm>
            <a:off x="260280" y="261925"/>
            <a:ext cx="4538297" cy="21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F79800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27432"/>
          </a:xfrm>
          <a:custGeom>
            <a:avLst/>
            <a:gdLst>
              <a:gd name="connsiteX0" fmla="*/ 0 w 5303520"/>
              <a:gd name="connsiteY0" fmla="*/ 0 h 27432"/>
              <a:gd name="connsiteX1" fmla="*/ 556870 w 5303520"/>
              <a:gd name="connsiteY1" fmla="*/ 0 h 27432"/>
              <a:gd name="connsiteX2" fmla="*/ 1272845 w 5303520"/>
              <a:gd name="connsiteY2" fmla="*/ 0 h 27432"/>
              <a:gd name="connsiteX3" fmla="*/ 1882750 w 5303520"/>
              <a:gd name="connsiteY3" fmla="*/ 0 h 27432"/>
              <a:gd name="connsiteX4" fmla="*/ 2439619 w 5303520"/>
              <a:gd name="connsiteY4" fmla="*/ 0 h 27432"/>
              <a:gd name="connsiteX5" fmla="*/ 3155594 w 5303520"/>
              <a:gd name="connsiteY5" fmla="*/ 0 h 27432"/>
              <a:gd name="connsiteX6" fmla="*/ 3818534 w 5303520"/>
              <a:gd name="connsiteY6" fmla="*/ 0 h 27432"/>
              <a:gd name="connsiteX7" fmla="*/ 4481474 w 5303520"/>
              <a:gd name="connsiteY7" fmla="*/ 0 h 27432"/>
              <a:gd name="connsiteX8" fmla="*/ 5303520 w 5303520"/>
              <a:gd name="connsiteY8" fmla="*/ 0 h 27432"/>
              <a:gd name="connsiteX9" fmla="*/ 5303520 w 5303520"/>
              <a:gd name="connsiteY9" fmla="*/ 27432 h 27432"/>
              <a:gd name="connsiteX10" fmla="*/ 4746650 w 5303520"/>
              <a:gd name="connsiteY10" fmla="*/ 27432 h 27432"/>
              <a:gd name="connsiteX11" fmla="*/ 4242816 w 5303520"/>
              <a:gd name="connsiteY11" fmla="*/ 27432 h 27432"/>
              <a:gd name="connsiteX12" fmla="*/ 3526841 w 5303520"/>
              <a:gd name="connsiteY12" fmla="*/ 27432 h 27432"/>
              <a:gd name="connsiteX13" fmla="*/ 2969971 w 5303520"/>
              <a:gd name="connsiteY13" fmla="*/ 27432 h 27432"/>
              <a:gd name="connsiteX14" fmla="*/ 2253996 w 5303520"/>
              <a:gd name="connsiteY14" fmla="*/ 27432 h 27432"/>
              <a:gd name="connsiteX15" fmla="*/ 1484986 w 5303520"/>
              <a:gd name="connsiteY15" fmla="*/ 27432 h 27432"/>
              <a:gd name="connsiteX16" fmla="*/ 875081 w 5303520"/>
              <a:gd name="connsiteY16" fmla="*/ 27432 h 27432"/>
              <a:gd name="connsiteX17" fmla="*/ 0 w 5303520"/>
              <a:gd name="connsiteY17" fmla="*/ 27432 h 27432"/>
              <a:gd name="connsiteX18" fmla="*/ 0 w 530352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27432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3593" y="13343"/>
                  <a:pt x="5303797" y="14402"/>
                  <a:pt x="5303520" y="27432"/>
                </a:cubicBezTo>
                <a:cubicBezTo>
                  <a:pt x="5132450" y="9645"/>
                  <a:pt x="4953391" y="27858"/>
                  <a:pt x="4746650" y="27432"/>
                </a:cubicBezTo>
                <a:cubicBezTo>
                  <a:pt x="4539909" y="27007"/>
                  <a:pt x="4361261" y="16312"/>
                  <a:pt x="4242816" y="27432"/>
                </a:cubicBezTo>
                <a:cubicBezTo>
                  <a:pt x="4124371" y="38552"/>
                  <a:pt x="3754907" y="30170"/>
                  <a:pt x="3526841" y="27432"/>
                </a:cubicBezTo>
                <a:cubicBezTo>
                  <a:pt x="3298775" y="24694"/>
                  <a:pt x="3164473" y="13057"/>
                  <a:pt x="2969971" y="27432"/>
                </a:cubicBezTo>
                <a:cubicBezTo>
                  <a:pt x="2775469" y="41808"/>
                  <a:pt x="2608536" y="11194"/>
                  <a:pt x="2253996" y="27432"/>
                </a:cubicBezTo>
                <a:cubicBezTo>
                  <a:pt x="1899456" y="43670"/>
                  <a:pt x="1752044" y="37933"/>
                  <a:pt x="1484986" y="27432"/>
                </a:cubicBezTo>
                <a:cubicBezTo>
                  <a:pt x="1217928" y="16932"/>
                  <a:pt x="1060609" y="4360"/>
                  <a:pt x="875081" y="27432"/>
                </a:cubicBezTo>
                <a:cubicBezTo>
                  <a:pt x="689553" y="50504"/>
                  <a:pt x="188846" y="34372"/>
                  <a:pt x="0" y="27432"/>
                </a:cubicBezTo>
                <a:cubicBezTo>
                  <a:pt x="-1027" y="16774"/>
                  <a:pt x="589" y="8401"/>
                  <a:pt x="0" y="0"/>
                </a:cubicBezTo>
                <a:close/>
              </a:path>
              <a:path w="5303520" h="27432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3295" y="13080"/>
                  <a:pt x="5304172" y="14823"/>
                  <a:pt x="5303520" y="27432"/>
                </a:cubicBezTo>
                <a:cubicBezTo>
                  <a:pt x="5082751" y="27600"/>
                  <a:pt x="4993374" y="33244"/>
                  <a:pt x="4746650" y="27432"/>
                </a:cubicBezTo>
                <a:cubicBezTo>
                  <a:pt x="4499926" y="21621"/>
                  <a:pt x="4368648" y="1957"/>
                  <a:pt x="4083710" y="27432"/>
                </a:cubicBezTo>
                <a:cubicBezTo>
                  <a:pt x="3798772" y="52907"/>
                  <a:pt x="3729434" y="14645"/>
                  <a:pt x="3473806" y="27432"/>
                </a:cubicBezTo>
                <a:cubicBezTo>
                  <a:pt x="3218178" y="40219"/>
                  <a:pt x="3056855" y="39147"/>
                  <a:pt x="2704795" y="27432"/>
                </a:cubicBezTo>
                <a:cubicBezTo>
                  <a:pt x="2352735" y="15717"/>
                  <a:pt x="2319447" y="38401"/>
                  <a:pt x="1935785" y="27432"/>
                </a:cubicBezTo>
                <a:cubicBezTo>
                  <a:pt x="1552123" y="16464"/>
                  <a:pt x="1532619" y="8678"/>
                  <a:pt x="1378915" y="27432"/>
                </a:cubicBezTo>
                <a:cubicBezTo>
                  <a:pt x="1225211" y="46187"/>
                  <a:pt x="1038692" y="43452"/>
                  <a:pt x="715975" y="27432"/>
                </a:cubicBezTo>
                <a:cubicBezTo>
                  <a:pt x="393258" y="11412"/>
                  <a:pt x="303768" y="36088"/>
                  <a:pt x="0" y="27432"/>
                </a:cubicBezTo>
                <a:cubicBezTo>
                  <a:pt x="151" y="17585"/>
                  <a:pt x="-198" y="13251"/>
                  <a:pt x="0" y="0"/>
                </a:cubicBezTo>
                <a:close/>
              </a:path>
            </a:pathLst>
          </a:custGeom>
          <a:solidFill>
            <a:srgbClr val="FBF9F6"/>
          </a:solidFill>
          <a:ln w="41275" cap="rnd">
            <a:solidFill>
              <a:srgbClr val="FBF9F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A969F155-E584-4D3F-AFFA-675219C6EB58}"/>
              </a:ext>
            </a:extLst>
          </p:cNvPr>
          <p:cNvSpPr txBox="1">
            <a:spLocks/>
          </p:cNvSpPr>
          <p:nvPr/>
        </p:nvSpPr>
        <p:spPr>
          <a:xfrm>
            <a:off x="4788917" y="1521369"/>
            <a:ext cx="6367244" cy="10772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sk-SK" sz="2000" b="1" dirty="0">
                <a:solidFill>
                  <a:srgbClr val="FBF9F6"/>
                </a:solidFill>
                <a:latin typeface="Amasis MT Pro" panose="020B0604020202020204" pitchFamily="18" charset="0"/>
              </a:rPr>
              <a:t>BEZPEČNOSŤ A VEREJNÝ PORIADOK</a:t>
            </a:r>
            <a:endParaRPr lang="en-US" sz="2000" b="1" dirty="0">
              <a:solidFill>
                <a:srgbClr val="FBF9F6"/>
              </a:solidFill>
              <a:latin typeface="Amasis MT Pro" panose="020B0604020202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B48B9-DA62-4C24-9591-4944FB7BD254}"/>
              </a:ext>
            </a:extLst>
          </p:cNvPr>
          <p:cNvSpPr txBox="1"/>
          <p:nvPr/>
        </p:nvSpPr>
        <p:spPr>
          <a:xfrm>
            <a:off x="4057157" y="2087066"/>
            <a:ext cx="71005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sk-SK" sz="2000" b="1" dirty="0">
                <a:solidFill>
                  <a:srgbClr val="FBF9F6"/>
                </a:solidFill>
                <a:latin typeface="Amasis MT Pro" panose="020B0604020202020204" pitchFamily="18" charset="0"/>
              </a:rPr>
              <a:t>OBČIANSKA VYBAVENOSŤ A INFRAŠTRUKTÚRA</a:t>
            </a:r>
            <a:endParaRPr lang="en-US" sz="2000" b="1" dirty="0">
              <a:solidFill>
                <a:srgbClr val="FBF9F6"/>
              </a:solidFill>
              <a:latin typeface="Amasis MT Pro" panose="020B0604020202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BDEFAF-04D0-4766-B93F-3B121C82876F}"/>
              </a:ext>
            </a:extLst>
          </p:cNvPr>
          <p:cNvSpPr txBox="1"/>
          <p:nvPr/>
        </p:nvSpPr>
        <p:spPr>
          <a:xfrm>
            <a:off x="5058637" y="265357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sk-SK" sz="2000" b="1" dirty="0">
                <a:solidFill>
                  <a:srgbClr val="FBF9F6"/>
                </a:solidFill>
                <a:latin typeface="Amasis MT Pro" panose="020B0604020202020204" pitchFamily="18" charset="0"/>
              </a:rPr>
              <a:t>VEREJNÉ PRIESTRANSTVO, KULTÚRA</a:t>
            </a:r>
            <a:endParaRPr lang="en-US" sz="2000" b="1" dirty="0">
              <a:solidFill>
                <a:srgbClr val="FBF9F6"/>
              </a:solidFill>
              <a:latin typeface="Amasis MT Pro" panose="020B0604020202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89CE4A-BCA8-4D84-993C-6F2395BF73F8}"/>
              </a:ext>
            </a:extLst>
          </p:cNvPr>
          <p:cNvSpPr txBox="1"/>
          <p:nvPr/>
        </p:nvSpPr>
        <p:spPr>
          <a:xfrm>
            <a:off x="5058637" y="321923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sk-SK" sz="2000" b="1" dirty="0">
                <a:solidFill>
                  <a:srgbClr val="FBF9F6"/>
                </a:solidFill>
                <a:latin typeface="Amasis MT Pro" panose="020B0604020202020204" pitchFamily="18" charset="0"/>
              </a:rPr>
              <a:t>SOCIÁLNE ASPEKTY</a:t>
            </a:r>
            <a:endParaRPr lang="en-US" sz="2000" b="1" dirty="0">
              <a:solidFill>
                <a:srgbClr val="FBF9F6"/>
              </a:solidFill>
              <a:latin typeface="Amasis MT Pro" panose="020B0604020202020204" pitchFamily="18" charset="0"/>
            </a:endParaRP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AF01276A-4B48-4DF3-A1EA-337852A61E3B}"/>
              </a:ext>
            </a:extLst>
          </p:cNvPr>
          <p:cNvSpPr txBox="1">
            <a:spLocks/>
          </p:cNvSpPr>
          <p:nvPr/>
        </p:nvSpPr>
        <p:spPr>
          <a:xfrm>
            <a:off x="5612659" y="480478"/>
            <a:ext cx="6367244" cy="10772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sk-SK" sz="2400" b="1" dirty="0">
                <a:latin typeface="Amasis MT Pro" panose="020B0604020202020204" pitchFamily="18" charset="0"/>
              </a:rPr>
              <a:t>TÉMATICKÉ OKRUHY ANKETY:</a:t>
            </a:r>
            <a:endParaRPr lang="en-US" sz="2400" b="1" dirty="0">
              <a:latin typeface="Amasis MT Pro" panose="020B0604020202020204" pitchFamily="18" charset="0"/>
            </a:endParaRPr>
          </a:p>
        </p:txBody>
      </p:sp>
      <p:pic>
        <p:nvPicPr>
          <p:cNvPr id="14" name="Obrázok 5">
            <a:extLst>
              <a:ext uri="{FF2B5EF4-FFF2-40B4-BE49-F238E27FC236}">
                <a16:creationId xmlns:a16="http://schemas.microsoft.com/office/drawing/2014/main" id="{6BA8ED53-14B6-48BF-9BB5-B591C62797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7"/>
          <a:stretch/>
        </p:blipFill>
        <p:spPr>
          <a:xfrm>
            <a:off x="260280" y="261925"/>
            <a:ext cx="4538297" cy="21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87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0EAE072B-8CB0-470A-A30C-71571C9B676A}"/>
              </a:ext>
            </a:extLst>
          </p:cNvPr>
          <p:cNvSpPr txBox="1">
            <a:spLocks/>
          </p:cNvSpPr>
          <p:nvPr/>
        </p:nvSpPr>
        <p:spPr>
          <a:xfrm>
            <a:off x="3420308" y="776670"/>
            <a:ext cx="5647492" cy="561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Občianska vybavenosť a práca</a:t>
            </a:r>
          </a:p>
        </p:txBody>
      </p:sp>
      <p:pic>
        <p:nvPicPr>
          <p:cNvPr id="1026" name="Picture 2" descr="Forms response chart. Question title: 1. Občianska vybavenosť a práca: Ako v obci Lozorno hodnotíte...?. Number of responses: .">
            <a:extLst>
              <a:ext uri="{FF2B5EF4-FFF2-40B4-BE49-F238E27FC236}">
                <a16:creationId xmlns:a16="http://schemas.microsoft.com/office/drawing/2014/main" id="{83236C05-A0CA-450B-8183-3CB0EA2AA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82" y="1618499"/>
            <a:ext cx="11098635" cy="418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Nadpis 1">
            <a:extLst>
              <a:ext uri="{FF2B5EF4-FFF2-40B4-BE49-F238E27FC236}">
                <a16:creationId xmlns:a16="http://schemas.microsoft.com/office/drawing/2014/main" id="{18DB0262-8A6B-46E3-A59F-BC20355AAEFF}"/>
              </a:ext>
            </a:extLst>
          </p:cNvPr>
          <p:cNvSpPr txBox="1">
            <a:spLocks/>
          </p:cNvSpPr>
          <p:nvPr/>
        </p:nvSpPr>
        <p:spPr>
          <a:xfrm>
            <a:off x="3034749" y="5004518"/>
            <a:ext cx="2275482" cy="304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100" dirty="0"/>
              <a:t>Občianska vybavenosť </a:t>
            </a:r>
          </a:p>
          <a:p>
            <a:r>
              <a:rPr lang="pl-PL" sz="1100" dirty="0"/>
              <a:t>(reštauračné zariadenia a obchody)</a:t>
            </a:r>
            <a:endParaRPr lang="sk-SK" sz="1100" dirty="0"/>
          </a:p>
        </p:txBody>
      </p:sp>
    </p:spTree>
    <p:extLst>
      <p:ext uri="{BB962C8B-B14F-4D97-AF65-F5344CB8AC3E}">
        <p14:creationId xmlns:p14="http://schemas.microsoft.com/office/powerpoint/2010/main" val="1643117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33BF2AD1-7FE9-46AD-B7D7-49F8FFA554B2}"/>
              </a:ext>
            </a:extLst>
          </p:cNvPr>
          <p:cNvSpPr txBox="1">
            <a:spLocks/>
          </p:cNvSpPr>
          <p:nvPr/>
        </p:nvSpPr>
        <p:spPr>
          <a:xfrm>
            <a:off x="4287546" y="541829"/>
            <a:ext cx="7568171" cy="303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Rozvoj obchodu a služieb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25E91E91-53B5-423F-BBE8-57EDF27A94AC}"/>
              </a:ext>
            </a:extLst>
          </p:cNvPr>
          <p:cNvSpPr txBox="1"/>
          <p:nvPr/>
        </p:nvSpPr>
        <p:spPr>
          <a:xfrm>
            <a:off x="5942253" y="1357783"/>
            <a:ext cx="5762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1" dirty="0">
                <a:solidFill>
                  <a:srgbClr val="202124"/>
                </a:solidFill>
                <a:effectLst/>
                <a:latin typeface="Google Sans"/>
              </a:rPr>
              <a:t>Akú formu rozvoja obchodu a služieb by ste uprednostnili?</a:t>
            </a:r>
            <a:endParaRPr lang="en-US" i="1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DCB4EEF-5481-41C3-9106-72CCE1644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96337"/>
            <a:ext cx="8192720" cy="3224131"/>
          </a:xfrm>
          <a:prstGeom prst="rect">
            <a:avLst/>
          </a:prstGeom>
        </p:spPr>
      </p:pic>
      <p:sp>
        <p:nvSpPr>
          <p:cNvPr id="8" name="Obdĺžnik: zaoblené rohy 7">
            <a:extLst>
              <a:ext uri="{FF2B5EF4-FFF2-40B4-BE49-F238E27FC236}">
                <a16:creationId xmlns:a16="http://schemas.microsoft.com/office/drawing/2014/main" id="{978B559E-6F3F-4DA6-BEDB-9473449AF2AF}"/>
              </a:ext>
            </a:extLst>
          </p:cNvPr>
          <p:cNvSpPr/>
          <p:nvPr/>
        </p:nvSpPr>
        <p:spPr>
          <a:xfrm>
            <a:off x="5800725" y="3429000"/>
            <a:ext cx="5762153" cy="3076574"/>
          </a:xfrm>
          <a:prstGeom prst="roundRect">
            <a:avLst/>
          </a:prstGeom>
          <a:ln w="5080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k-SK" b="1" dirty="0">
                <a:solidFill>
                  <a:schemeClr val="tx1"/>
                </a:solidFill>
              </a:rPr>
              <a:t>V zhodnotení niektorí navrhli: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vybudovať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väčší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obchod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okraji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Lozorna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napríklad</a:t>
            </a:r>
            <a:r>
              <a:rPr lang="en-US" dirty="0">
                <a:solidFill>
                  <a:schemeClr val="tx1"/>
                </a:solidFill>
              </a:rPr>
              <a:t> Lidl, Kaufland, ale </a:t>
            </a:r>
            <a:r>
              <a:rPr lang="en-US" dirty="0" err="1">
                <a:solidFill>
                  <a:schemeClr val="tx1"/>
                </a:solidFill>
              </a:rPr>
              <a:t>nie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celé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nákupné</a:t>
            </a:r>
            <a:r>
              <a:rPr lang="en-US" dirty="0">
                <a:solidFill>
                  <a:schemeClr val="tx1"/>
                </a:solidFill>
              </a:rPr>
              <a:t> centrum</a:t>
            </a:r>
            <a:endParaRPr lang="sk-SK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postaviť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na okraji obce </a:t>
            </a:r>
            <a:r>
              <a:rPr lang="en-US" dirty="0" err="1">
                <a:solidFill>
                  <a:schemeClr val="tx1"/>
                </a:solidFill>
              </a:rPr>
              <a:t>obchodné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centrum a </a:t>
            </a:r>
            <a:r>
              <a:rPr lang="en-US" dirty="0" err="1">
                <a:solidFill>
                  <a:schemeClr val="tx1"/>
                </a:solidFill>
              </a:rPr>
              <a:t>presunúť</a:t>
            </a:r>
            <a:r>
              <a:rPr lang="sk-SK" dirty="0">
                <a:solidFill>
                  <a:schemeClr val="tx1"/>
                </a:solidFill>
              </a:rPr>
              <a:t> tam aj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stavebniny</a:t>
            </a:r>
            <a:r>
              <a:rPr lang="sk-SK" dirty="0">
                <a:solidFill>
                  <a:schemeClr val="tx1"/>
                </a:solidFill>
              </a:rPr>
              <a:t>, a zároveň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zachovať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malé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obchody</a:t>
            </a:r>
            <a:r>
              <a:rPr lang="en-US" dirty="0">
                <a:solidFill>
                  <a:schemeClr val="tx1"/>
                </a:solidFill>
              </a:rPr>
              <a:t> v </a:t>
            </a:r>
            <a:r>
              <a:rPr lang="en-US" dirty="0" err="1">
                <a:solidFill>
                  <a:schemeClr val="tx1"/>
                </a:solidFill>
              </a:rPr>
              <a:t>obci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bežné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nákupy</a:t>
            </a:r>
            <a:r>
              <a:rPr lang="en-US" dirty="0">
                <a:solidFill>
                  <a:schemeClr val="tx1"/>
                </a:solidFill>
              </a:rPr>
              <a:t>, </a:t>
            </a:r>
            <a:endParaRPr lang="sk-SK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podporiť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podnikateľov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maloobchod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služby</a:t>
            </a:r>
            <a:r>
              <a:rPr lang="en-US" dirty="0">
                <a:solidFill>
                  <a:schemeClr val="tx1"/>
                </a:solidFill>
              </a:rPr>
              <a:t>) v </a:t>
            </a:r>
            <a:r>
              <a:rPr lang="en-US" dirty="0" err="1">
                <a:solidFill>
                  <a:schemeClr val="tx1"/>
                </a:solidFill>
              </a:rPr>
              <a:t>centre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obce</a:t>
            </a:r>
            <a:r>
              <a:rPr lang="en-US" dirty="0">
                <a:solidFill>
                  <a:schemeClr val="tx1"/>
                </a:solidFill>
              </a:rPr>
              <a:t>, ale </a:t>
            </a:r>
            <a:r>
              <a:rPr lang="en-US" dirty="0" err="1">
                <a:solidFill>
                  <a:schemeClr val="tx1"/>
                </a:solidFill>
              </a:rPr>
              <a:t>aj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podporiť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obchodné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centrum </a:t>
            </a:r>
            <a:r>
              <a:rPr lang="en-US" dirty="0" err="1">
                <a:solidFill>
                  <a:schemeClr val="tx1"/>
                </a:solidFill>
              </a:rPr>
              <a:t>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okraji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ďalšie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doplnkové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služby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ktoré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sú</a:t>
            </a:r>
            <a:r>
              <a:rPr lang="en-US" dirty="0">
                <a:solidFill>
                  <a:schemeClr val="tx1"/>
                </a:solidFill>
              </a:rPr>
              <a:t> v </a:t>
            </a:r>
            <a:r>
              <a:rPr lang="en-US" dirty="0" err="1">
                <a:solidFill>
                  <a:schemeClr val="tx1"/>
                </a:solidFill>
              </a:rPr>
              <a:t>centre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obce</a:t>
            </a:r>
            <a:r>
              <a:rPr lang="sk-SK" dirty="0">
                <a:solidFill>
                  <a:schemeClr val="tx1"/>
                </a:solidFill>
              </a:rPr>
              <a:t>,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predĺžiť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</a:rPr>
              <a:t>otváracie hodiny prevádzok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04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>
            <a:extLst>
              <a:ext uri="{FF2B5EF4-FFF2-40B4-BE49-F238E27FC236}">
                <a16:creationId xmlns:a16="http://schemas.microsoft.com/office/drawing/2014/main" id="{5D6ABB79-4089-430E-A9F8-418179A6B827}"/>
              </a:ext>
            </a:extLst>
          </p:cNvPr>
          <p:cNvSpPr txBox="1"/>
          <p:nvPr/>
        </p:nvSpPr>
        <p:spPr>
          <a:xfrm>
            <a:off x="484923" y="673749"/>
            <a:ext cx="106521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3200" b="1" dirty="0">
                <a:solidFill>
                  <a:srgbClr val="C00000"/>
                </a:solidFill>
                <a:latin typeface="Calibri" panose="020F0502020204030204"/>
              </a:rPr>
              <a:t>Dopravná a technická infraštruktúra</a:t>
            </a:r>
          </a:p>
          <a:p>
            <a:r>
              <a:rPr lang="sk-SK" sz="2400" i="1" dirty="0">
                <a:solidFill>
                  <a:srgbClr val="202124"/>
                </a:solidFill>
                <a:latin typeface="Google Sans"/>
              </a:rPr>
              <a:t>Ako v obci hodnotíte...?</a:t>
            </a:r>
            <a:endParaRPr lang="en-US" sz="2400" i="1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FE7093DF-D856-4683-8A42-FCBA01F89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851" y="1873454"/>
            <a:ext cx="7795660" cy="4310797"/>
          </a:xfrm>
          <a:prstGeom prst="rect">
            <a:avLst/>
          </a:prstGeom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id="{668E9D66-61DF-4C5B-A18B-F1F04DCC1A36}"/>
              </a:ext>
            </a:extLst>
          </p:cNvPr>
          <p:cNvSpPr/>
          <p:nvPr/>
        </p:nvSpPr>
        <p:spPr>
          <a:xfrm>
            <a:off x="4177717" y="4915949"/>
            <a:ext cx="637564" cy="234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8B9806B-FF65-4B92-97B9-FF4ACAF073D9}"/>
              </a:ext>
            </a:extLst>
          </p:cNvPr>
          <p:cNvSpPr/>
          <p:nvPr/>
        </p:nvSpPr>
        <p:spPr>
          <a:xfrm>
            <a:off x="5713816" y="4915948"/>
            <a:ext cx="637564" cy="234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B81183ED-0C91-4B34-87FF-4DC89F5EB758}"/>
              </a:ext>
            </a:extLst>
          </p:cNvPr>
          <p:cNvSpPr/>
          <p:nvPr/>
        </p:nvSpPr>
        <p:spPr>
          <a:xfrm>
            <a:off x="7282099" y="4915947"/>
            <a:ext cx="637564" cy="234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EED91237-86CD-4C41-ABF2-4BFF65974777}"/>
              </a:ext>
            </a:extLst>
          </p:cNvPr>
          <p:cNvSpPr/>
          <p:nvPr/>
        </p:nvSpPr>
        <p:spPr>
          <a:xfrm>
            <a:off x="8850382" y="5150838"/>
            <a:ext cx="637564" cy="234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1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>
            <a:extLst>
              <a:ext uri="{FF2B5EF4-FFF2-40B4-BE49-F238E27FC236}">
                <a16:creationId xmlns:a16="http://schemas.microsoft.com/office/drawing/2014/main" id="{5D6ABB79-4089-430E-A9F8-418179A6B827}"/>
              </a:ext>
            </a:extLst>
          </p:cNvPr>
          <p:cNvSpPr txBox="1"/>
          <p:nvPr/>
        </p:nvSpPr>
        <p:spPr>
          <a:xfrm>
            <a:off x="5943937" y="301536"/>
            <a:ext cx="5092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C00000"/>
                </a:solidFill>
                <a:latin typeface="Calibri" panose="020F0502020204030204"/>
              </a:rPr>
              <a:t>Rozvoj </a:t>
            </a:r>
            <a:r>
              <a:rPr lang="sk-SK" sz="3200" b="1" dirty="0" err="1">
                <a:solidFill>
                  <a:srgbClr val="C00000"/>
                </a:solidFill>
                <a:latin typeface="Calibri" panose="020F0502020204030204"/>
              </a:rPr>
              <a:t>cyklochodníkov</a:t>
            </a:r>
            <a:endParaRPr lang="en-US" sz="3200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5AAA31A-CC61-41DE-B515-5FAA5D534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786284"/>
            <a:ext cx="7159304" cy="24241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40A4EB7B-0DED-48C4-B19E-B8A0B17289CA}"/>
              </a:ext>
            </a:extLst>
          </p:cNvPr>
          <p:cNvSpPr txBox="1"/>
          <p:nvPr/>
        </p:nvSpPr>
        <p:spPr>
          <a:xfrm>
            <a:off x="5943937" y="3694596"/>
            <a:ext cx="69354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C00000"/>
                </a:solidFill>
                <a:latin typeface="Calibri" panose="020F0502020204030204"/>
              </a:rPr>
              <a:t>R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/>
              </a:rPr>
              <a:t>ozširovanie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/>
              </a:rPr>
              <a:t>infraštruktúry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/>
              </a:rPr>
              <a:t>obce</a:t>
            </a:r>
            <a:endParaRPr lang="en-US" sz="3200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69FF473B-E575-42B3-9643-6966CE55E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4352259"/>
            <a:ext cx="7035799" cy="244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72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ok 14">
            <a:extLst>
              <a:ext uri="{FF2B5EF4-FFF2-40B4-BE49-F238E27FC236}">
                <a16:creationId xmlns:a16="http://schemas.microsoft.com/office/drawing/2014/main" id="{5E0F3E6A-0CFA-4E54-8444-9DCB084F3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5" y="886311"/>
            <a:ext cx="7340258" cy="2607890"/>
          </a:xfrm>
          <a:prstGeom prst="rect">
            <a:avLst/>
          </a:prstGeom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id="{A523B742-BED5-45BF-A90F-AFFA845C52C3}"/>
              </a:ext>
            </a:extLst>
          </p:cNvPr>
          <p:cNvSpPr txBox="1"/>
          <p:nvPr/>
        </p:nvSpPr>
        <p:spPr>
          <a:xfrm>
            <a:off x="6007437" y="486201"/>
            <a:ext cx="49272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C00000"/>
                </a:solidFill>
                <a:latin typeface="Calibri" panose="020F0502020204030204"/>
              </a:rPr>
              <a:t>Stav chodníkov a ciest</a:t>
            </a:r>
            <a:endParaRPr lang="en-US" sz="3200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BD17D312-6147-4615-8D55-DAE7C6A830A9}"/>
              </a:ext>
            </a:extLst>
          </p:cNvPr>
          <p:cNvSpPr/>
          <p:nvPr/>
        </p:nvSpPr>
        <p:spPr>
          <a:xfrm>
            <a:off x="3200883" y="3641416"/>
            <a:ext cx="8779933" cy="3050698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b="1" dirty="0">
                <a:solidFill>
                  <a:schemeClr val="tx1"/>
                </a:solidFill>
              </a:rPr>
              <a:t>Problémy a ich riešenia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Parkovanie ( nedostatok miest na parkovanie, parkovanie na chodníkoch , parkovanie na priehrade  a v jej okolí , aktívnejšie konanie OPL)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Neprimeraná rýchlosť v obci ( značenie, technické a stavebné opatrenia)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Bezpečnosť na cestách ( dobudovanie chodníkov a ich modernizácia, </a:t>
            </a:r>
            <a:r>
              <a:rPr lang="sk-SK" dirty="0" err="1">
                <a:solidFill>
                  <a:schemeClr val="tx1"/>
                </a:solidFill>
              </a:rPr>
              <a:t>zjednosmernenie</a:t>
            </a:r>
            <a:r>
              <a:rPr lang="sk-SK" dirty="0">
                <a:solidFill>
                  <a:schemeClr val="tx1"/>
                </a:solidFill>
              </a:rPr>
              <a:t>  niektorých ulíc, riešenie niektorých križovatiek v prospech kruhových objazdov alebo ich sprehľadnenie, autobusové zastávky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Viac bezpečnejších priechodov pre chodcov na kritických miestach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Bezpečnosť pre cyklistov ( </a:t>
            </a:r>
            <a:r>
              <a:rPr lang="sk-SK" dirty="0" err="1">
                <a:solidFill>
                  <a:schemeClr val="tx1"/>
                </a:solidFill>
              </a:rPr>
              <a:t>cyklocesty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</a:rPr>
              <a:t>cyklopruhy</a:t>
            </a:r>
            <a:r>
              <a:rPr lang="sk-SK" dirty="0">
                <a:solidFill>
                  <a:schemeClr val="tx1"/>
                </a:solidFill>
              </a:rPr>
              <a:t>, stojany a bezpečné parkoviská  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Obmedzenie dopravy na cestách v okolí priehrady  a na ceste na Košariská</a:t>
            </a:r>
          </a:p>
        </p:txBody>
      </p:sp>
    </p:spTree>
    <p:extLst>
      <p:ext uri="{BB962C8B-B14F-4D97-AF65-F5344CB8AC3E}">
        <p14:creationId xmlns:p14="http://schemas.microsoft.com/office/powerpoint/2010/main" val="3734617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F79800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27432"/>
          </a:xfrm>
          <a:custGeom>
            <a:avLst/>
            <a:gdLst>
              <a:gd name="connsiteX0" fmla="*/ 0 w 5303520"/>
              <a:gd name="connsiteY0" fmla="*/ 0 h 27432"/>
              <a:gd name="connsiteX1" fmla="*/ 556870 w 5303520"/>
              <a:gd name="connsiteY1" fmla="*/ 0 h 27432"/>
              <a:gd name="connsiteX2" fmla="*/ 1272845 w 5303520"/>
              <a:gd name="connsiteY2" fmla="*/ 0 h 27432"/>
              <a:gd name="connsiteX3" fmla="*/ 1882750 w 5303520"/>
              <a:gd name="connsiteY3" fmla="*/ 0 h 27432"/>
              <a:gd name="connsiteX4" fmla="*/ 2439619 w 5303520"/>
              <a:gd name="connsiteY4" fmla="*/ 0 h 27432"/>
              <a:gd name="connsiteX5" fmla="*/ 3155594 w 5303520"/>
              <a:gd name="connsiteY5" fmla="*/ 0 h 27432"/>
              <a:gd name="connsiteX6" fmla="*/ 3818534 w 5303520"/>
              <a:gd name="connsiteY6" fmla="*/ 0 h 27432"/>
              <a:gd name="connsiteX7" fmla="*/ 4481474 w 5303520"/>
              <a:gd name="connsiteY7" fmla="*/ 0 h 27432"/>
              <a:gd name="connsiteX8" fmla="*/ 5303520 w 5303520"/>
              <a:gd name="connsiteY8" fmla="*/ 0 h 27432"/>
              <a:gd name="connsiteX9" fmla="*/ 5303520 w 5303520"/>
              <a:gd name="connsiteY9" fmla="*/ 27432 h 27432"/>
              <a:gd name="connsiteX10" fmla="*/ 4746650 w 5303520"/>
              <a:gd name="connsiteY10" fmla="*/ 27432 h 27432"/>
              <a:gd name="connsiteX11" fmla="*/ 4242816 w 5303520"/>
              <a:gd name="connsiteY11" fmla="*/ 27432 h 27432"/>
              <a:gd name="connsiteX12" fmla="*/ 3526841 w 5303520"/>
              <a:gd name="connsiteY12" fmla="*/ 27432 h 27432"/>
              <a:gd name="connsiteX13" fmla="*/ 2969971 w 5303520"/>
              <a:gd name="connsiteY13" fmla="*/ 27432 h 27432"/>
              <a:gd name="connsiteX14" fmla="*/ 2253996 w 5303520"/>
              <a:gd name="connsiteY14" fmla="*/ 27432 h 27432"/>
              <a:gd name="connsiteX15" fmla="*/ 1484986 w 5303520"/>
              <a:gd name="connsiteY15" fmla="*/ 27432 h 27432"/>
              <a:gd name="connsiteX16" fmla="*/ 875081 w 5303520"/>
              <a:gd name="connsiteY16" fmla="*/ 27432 h 27432"/>
              <a:gd name="connsiteX17" fmla="*/ 0 w 5303520"/>
              <a:gd name="connsiteY17" fmla="*/ 27432 h 27432"/>
              <a:gd name="connsiteX18" fmla="*/ 0 w 530352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27432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3593" y="13343"/>
                  <a:pt x="5303797" y="14402"/>
                  <a:pt x="5303520" y="27432"/>
                </a:cubicBezTo>
                <a:cubicBezTo>
                  <a:pt x="5132450" y="9645"/>
                  <a:pt x="4953391" y="27858"/>
                  <a:pt x="4746650" y="27432"/>
                </a:cubicBezTo>
                <a:cubicBezTo>
                  <a:pt x="4539909" y="27007"/>
                  <a:pt x="4361261" y="16312"/>
                  <a:pt x="4242816" y="27432"/>
                </a:cubicBezTo>
                <a:cubicBezTo>
                  <a:pt x="4124371" y="38552"/>
                  <a:pt x="3754907" y="30170"/>
                  <a:pt x="3526841" y="27432"/>
                </a:cubicBezTo>
                <a:cubicBezTo>
                  <a:pt x="3298775" y="24694"/>
                  <a:pt x="3164473" y="13057"/>
                  <a:pt x="2969971" y="27432"/>
                </a:cubicBezTo>
                <a:cubicBezTo>
                  <a:pt x="2775469" y="41808"/>
                  <a:pt x="2608536" y="11194"/>
                  <a:pt x="2253996" y="27432"/>
                </a:cubicBezTo>
                <a:cubicBezTo>
                  <a:pt x="1899456" y="43670"/>
                  <a:pt x="1752044" y="37933"/>
                  <a:pt x="1484986" y="27432"/>
                </a:cubicBezTo>
                <a:cubicBezTo>
                  <a:pt x="1217928" y="16932"/>
                  <a:pt x="1060609" y="4360"/>
                  <a:pt x="875081" y="27432"/>
                </a:cubicBezTo>
                <a:cubicBezTo>
                  <a:pt x="689553" y="50504"/>
                  <a:pt x="188846" y="34372"/>
                  <a:pt x="0" y="27432"/>
                </a:cubicBezTo>
                <a:cubicBezTo>
                  <a:pt x="-1027" y="16774"/>
                  <a:pt x="589" y="8401"/>
                  <a:pt x="0" y="0"/>
                </a:cubicBezTo>
                <a:close/>
              </a:path>
              <a:path w="5303520" h="27432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3295" y="13080"/>
                  <a:pt x="5304172" y="14823"/>
                  <a:pt x="5303520" y="27432"/>
                </a:cubicBezTo>
                <a:cubicBezTo>
                  <a:pt x="5082751" y="27600"/>
                  <a:pt x="4993374" y="33244"/>
                  <a:pt x="4746650" y="27432"/>
                </a:cubicBezTo>
                <a:cubicBezTo>
                  <a:pt x="4499926" y="21621"/>
                  <a:pt x="4368648" y="1957"/>
                  <a:pt x="4083710" y="27432"/>
                </a:cubicBezTo>
                <a:cubicBezTo>
                  <a:pt x="3798772" y="52907"/>
                  <a:pt x="3729434" y="14645"/>
                  <a:pt x="3473806" y="27432"/>
                </a:cubicBezTo>
                <a:cubicBezTo>
                  <a:pt x="3218178" y="40219"/>
                  <a:pt x="3056855" y="39147"/>
                  <a:pt x="2704795" y="27432"/>
                </a:cubicBezTo>
                <a:cubicBezTo>
                  <a:pt x="2352735" y="15717"/>
                  <a:pt x="2319447" y="38401"/>
                  <a:pt x="1935785" y="27432"/>
                </a:cubicBezTo>
                <a:cubicBezTo>
                  <a:pt x="1552123" y="16464"/>
                  <a:pt x="1532619" y="8678"/>
                  <a:pt x="1378915" y="27432"/>
                </a:cubicBezTo>
                <a:cubicBezTo>
                  <a:pt x="1225211" y="46187"/>
                  <a:pt x="1038692" y="43452"/>
                  <a:pt x="715975" y="27432"/>
                </a:cubicBezTo>
                <a:cubicBezTo>
                  <a:pt x="393258" y="11412"/>
                  <a:pt x="303768" y="36088"/>
                  <a:pt x="0" y="27432"/>
                </a:cubicBezTo>
                <a:cubicBezTo>
                  <a:pt x="151" y="17585"/>
                  <a:pt x="-198" y="13251"/>
                  <a:pt x="0" y="0"/>
                </a:cubicBezTo>
                <a:close/>
              </a:path>
            </a:pathLst>
          </a:custGeom>
          <a:solidFill>
            <a:srgbClr val="FBF9F6"/>
          </a:solidFill>
          <a:ln w="41275" cap="rnd">
            <a:solidFill>
              <a:srgbClr val="FBF9F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A969F155-E584-4D3F-AFFA-675219C6EB58}"/>
              </a:ext>
            </a:extLst>
          </p:cNvPr>
          <p:cNvSpPr txBox="1">
            <a:spLocks/>
          </p:cNvSpPr>
          <p:nvPr/>
        </p:nvSpPr>
        <p:spPr>
          <a:xfrm>
            <a:off x="4679476" y="2005472"/>
            <a:ext cx="7463040" cy="665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sk-SK" sz="6000" b="1" dirty="0">
                <a:solidFill>
                  <a:srgbClr val="FBF9F6"/>
                </a:solidFill>
                <a:latin typeface="Amasis MT Pro" panose="020B0604020202020204" pitchFamily="18" charset="0"/>
              </a:rPr>
              <a:t>VEREJNÉ</a:t>
            </a:r>
          </a:p>
          <a:p>
            <a:pPr algn="ctr">
              <a:lnSpc>
                <a:spcPct val="100000"/>
              </a:lnSpc>
            </a:pPr>
            <a:r>
              <a:rPr lang="sk-SK" sz="6000" b="1" dirty="0">
                <a:solidFill>
                  <a:srgbClr val="FBF9F6"/>
                </a:solidFill>
                <a:latin typeface="Amasis MT Pro" panose="020B0604020202020204" pitchFamily="18" charset="0"/>
              </a:rPr>
              <a:t>PRIESTRANSTVO</a:t>
            </a:r>
            <a:endParaRPr lang="en-US" sz="6000" b="1" dirty="0">
              <a:solidFill>
                <a:srgbClr val="FBF9F6"/>
              </a:solidFill>
              <a:latin typeface="Amasis MT Pro" panose="020B0604020202020204" pitchFamily="18" charset="0"/>
            </a:endParaRPr>
          </a:p>
        </p:txBody>
      </p:sp>
      <p:pic>
        <p:nvPicPr>
          <p:cNvPr id="7" name="Obrázok 5">
            <a:extLst>
              <a:ext uri="{FF2B5EF4-FFF2-40B4-BE49-F238E27FC236}">
                <a16:creationId xmlns:a16="http://schemas.microsoft.com/office/drawing/2014/main" id="{0085E824-06F8-41BF-B6DF-C6D962FB2A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7"/>
          <a:stretch/>
        </p:blipFill>
        <p:spPr>
          <a:xfrm>
            <a:off x="260280" y="261925"/>
            <a:ext cx="4538297" cy="21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91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>
            <a:extLst>
              <a:ext uri="{FF2B5EF4-FFF2-40B4-BE49-F238E27FC236}">
                <a16:creationId xmlns:a16="http://schemas.microsoft.com/office/drawing/2014/main" id="{DCC38D17-9EC8-49D8-A3E1-E014CC9E5F19}"/>
              </a:ext>
            </a:extLst>
          </p:cNvPr>
          <p:cNvSpPr/>
          <p:nvPr/>
        </p:nvSpPr>
        <p:spPr>
          <a:xfrm>
            <a:off x="12516492" y="6568053"/>
            <a:ext cx="2684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9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EE436B6-A758-49B1-ACA5-0249F2E9F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304" y="1852744"/>
            <a:ext cx="7971368" cy="4784577"/>
          </a:xfrm>
          <a:prstGeom prst="rect">
            <a:avLst/>
          </a:prstGeom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id="{385726CF-FD48-4AC9-A6DD-5EFC71E909DB}"/>
              </a:ext>
            </a:extLst>
          </p:cNvPr>
          <p:cNvSpPr/>
          <p:nvPr/>
        </p:nvSpPr>
        <p:spPr>
          <a:xfrm>
            <a:off x="3993159" y="5327009"/>
            <a:ext cx="637564" cy="234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C30C7B71-E759-4922-A2BB-901E9D9DEB12}"/>
              </a:ext>
            </a:extLst>
          </p:cNvPr>
          <p:cNvSpPr txBox="1"/>
          <p:nvPr/>
        </p:nvSpPr>
        <p:spPr>
          <a:xfrm>
            <a:off x="1023547" y="400901"/>
            <a:ext cx="1065219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3200" b="1" dirty="0">
                <a:solidFill>
                  <a:srgbClr val="C00000"/>
                </a:solidFill>
                <a:latin typeface="Calibri" panose="020F0502020204030204"/>
              </a:rPr>
              <a:t>Údržba verejných priestorov a stav verejnej zelene</a:t>
            </a:r>
          </a:p>
          <a:p>
            <a:pPr algn="ctr"/>
            <a:endParaRPr lang="en-US" i="1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2F2CA8ED-00F6-4F10-BB37-E1A4EB3DBD3E}"/>
              </a:ext>
            </a:extLst>
          </p:cNvPr>
          <p:cNvSpPr txBox="1"/>
          <p:nvPr/>
        </p:nvSpPr>
        <p:spPr>
          <a:xfrm>
            <a:off x="439452" y="972934"/>
            <a:ext cx="10652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sk-SK" b="1" i="1" dirty="0">
              <a:solidFill>
                <a:srgbClr val="202124"/>
              </a:solidFill>
              <a:effectLst/>
              <a:latin typeface="Google Sans"/>
            </a:endParaRPr>
          </a:p>
          <a:p>
            <a:r>
              <a:rPr lang="sk-SK" i="1" dirty="0">
                <a:solidFill>
                  <a:srgbClr val="202124"/>
                </a:solidFill>
                <a:latin typeface="Google Sans"/>
              </a:rPr>
              <a:t>Ako v obci hodnotíte...?</a:t>
            </a:r>
            <a:endParaRPr lang="en-US" i="1" dirty="0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07A5A5EA-E916-4F16-B533-3A1511C0F236}"/>
              </a:ext>
            </a:extLst>
          </p:cNvPr>
          <p:cNvSpPr/>
          <p:nvPr/>
        </p:nvSpPr>
        <p:spPr>
          <a:xfrm>
            <a:off x="5236128" y="5327009"/>
            <a:ext cx="637564" cy="234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293CCCAF-5303-45EA-B5F4-25ED7E6E564F}"/>
              </a:ext>
            </a:extLst>
          </p:cNvPr>
          <p:cNvSpPr/>
          <p:nvPr/>
        </p:nvSpPr>
        <p:spPr>
          <a:xfrm>
            <a:off x="6544810" y="5327009"/>
            <a:ext cx="637564" cy="234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E1FB95EC-B30B-41D9-9FAC-772A970339D4}"/>
              </a:ext>
            </a:extLst>
          </p:cNvPr>
          <p:cNvSpPr/>
          <p:nvPr/>
        </p:nvSpPr>
        <p:spPr>
          <a:xfrm>
            <a:off x="7846502" y="5327009"/>
            <a:ext cx="637564" cy="234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E2A2FE67-79F3-4D87-A1FB-965899F67DB2}"/>
              </a:ext>
            </a:extLst>
          </p:cNvPr>
          <p:cNvSpPr/>
          <p:nvPr/>
        </p:nvSpPr>
        <p:spPr>
          <a:xfrm>
            <a:off x="9111842" y="5583062"/>
            <a:ext cx="637564" cy="234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24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>
            <a:extLst>
              <a:ext uri="{FF2B5EF4-FFF2-40B4-BE49-F238E27FC236}">
                <a16:creationId xmlns:a16="http://schemas.microsoft.com/office/drawing/2014/main" id="{DCC38D17-9EC8-49D8-A3E1-E014CC9E5F19}"/>
              </a:ext>
            </a:extLst>
          </p:cNvPr>
          <p:cNvSpPr/>
          <p:nvPr/>
        </p:nvSpPr>
        <p:spPr>
          <a:xfrm>
            <a:off x="12516492" y="6568053"/>
            <a:ext cx="2684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9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C30C7B71-E759-4922-A2BB-901E9D9DEB12}"/>
              </a:ext>
            </a:extLst>
          </p:cNvPr>
          <p:cNvSpPr txBox="1"/>
          <p:nvPr/>
        </p:nvSpPr>
        <p:spPr>
          <a:xfrm>
            <a:off x="1000791" y="227404"/>
            <a:ext cx="1065219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3200" b="1" dirty="0">
                <a:solidFill>
                  <a:srgbClr val="C00000"/>
                </a:solidFill>
                <a:latin typeface="Calibri" panose="020F0502020204030204"/>
              </a:rPr>
              <a:t>Údržba verejných priestorov a stav verejnej zelene</a:t>
            </a:r>
          </a:p>
          <a:p>
            <a:pPr algn="ctr"/>
            <a:endParaRPr lang="en-US" i="1" dirty="0"/>
          </a:p>
        </p:txBody>
      </p: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8FD0656A-33ED-4406-844A-8B3EE6F5B40A}"/>
              </a:ext>
            </a:extLst>
          </p:cNvPr>
          <p:cNvCxnSpPr>
            <a:cxnSpLocks/>
          </p:cNvCxnSpPr>
          <p:nvPr/>
        </p:nvCxnSpPr>
        <p:spPr>
          <a:xfrm flipV="1">
            <a:off x="0" y="3742646"/>
            <a:ext cx="12192000" cy="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Obrázok 4">
            <a:extLst>
              <a:ext uri="{FF2B5EF4-FFF2-40B4-BE49-F238E27FC236}">
                <a16:creationId xmlns:a16="http://schemas.microsoft.com/office/drawing/2014/main" id="{07431FBA-AFC8-4CA0-BAA1-0A86C8D07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91" y="4412194"/>
            <a:ext cx="5670466" cy="2410161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3A44AFC7-C32D-48B5-A34B-3FB237813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70" y="1268309"/>
            <a:ext cx="6208315" cy="2116074"/>
          </a:xfrm>
          <a:prstGeom prst="rect">
            <a:avLst/>
          </a:prstGeom>
        </p:spPr>
      </p:pic>
      <p:sp>
        <p:nvSpPr>
          <p:cNvPr id="20" name="BlokTextu 19">
            <a:extLst>
              <a:ext uri="{FF2B5EF4-FFF2-40B4-BE49-F238E27FC236}">
                <a16:creationId xmlns:a16="http://schemas.microsoft.com/office/drawing/2014/main" id="{F232E83A-109E-462F-8F86-F643774271DE}"/>
              </a:ext>
            </a:extLst>
          </p:cNvPr>
          <p:cNvSpPr txBox="1"/>
          <p:nvPr/>
        </p:nvSpPr>
        <p:spPr>
          <a:xfrm>
            <a:off x="824669" y="803550"/>
            <a:ext cx="102079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1" dirty="0" err="1">
                <a:solidFill>
                  <a:srgbClr val="202124"/>
                </a:solidFill>
                <a:effectLst/>
                <a:latin typeface="Google Sans"/>
              </a:rPr>
              <a:t>Ktoré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Google Sans"/>
              </a:rPr>
              <a:t> z </a:t>
            </a:r>
            <a:r>
              <a:rPr lang="en-US" sz="1600" b="0" i="1" dirty="0" err="1">
                <a:solidFill>
                  <a:srgbClr val="202124"/>
                </a:solidFill>
                <a:effectLst/>
                <a:latin typeface="Google Sans"/>
              </a:rPr>
              <a:t>nasledovných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1600" b="0" i="1" dirty="0" err="1">
                <a:solidFill>
                  <a:srgbClr val="202124"/>
                </a:solidFill>
                <a:effectLst/>
                <a:latin typeface="Google Sans"/>
              </a:rPr>
              <a:t>možností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1600" b="0" i="1" dirty="0" err="1">
                <a:solidFill>
                  <a:srgbClr val="202124"/>
                </a:solidFill>
                <a:effectLst/>
                <a:latin typeface="Google Sans"/>
              </a:rPr>
              <a:t>preferujete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Google Sans"/>
              </a:rPr>
              <a:t> pre </a:t>
            </a:r>
            <a:r>
              <a:rPr lang="en-US" sz="1600" b="0" i="1" dirty="0" err="1">
                <a:solidFill>
                  <a:srgbClr val="202124"/>
                </a:solidFill>
                <a:effectLst/>
                <a:latin typeface="Google Sans"/>
              </a:rPr>
              <a:t>zlepšenie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1600" b="0" i="1" dirty="0" err="1">
                <a:solidFill>
                  <a:srgbClr val="202124"/>
                </a:solidFill>
                <a:effectLst/>
                <a:latin typeface="Google Sans"/>
              </a:rPr>
              <a:t>kvality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1600" b="0" i="1" dirty="0" err="1">
                <a:solidFill>
                  <a:srgbClr val="202124"/>
                </a:solidFill>
                <a:effectLst/>
                <a:latin typeface="Google Sans"/>
              </a:rPr>
              <a:t>verejnej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1600" b="0" i="1" dirty="0" err="1">
                <a:solidFill>
                  <a:srgbClr val="202124"/>
                </a:solidFill>
                <a:effectLst/>
                <a:latin typeface="Google Sans"/>
              </a:rPr>
              <a:t>zelene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Google Sans"/>
              </a:rPr>
              <a:t> v </a:t>
            </a:r>
            <a:r>
              <a:rPr lang="en-US" sz="1600" b="0" i="1" dirty="0" err="1">
                <a:solidFill>
                  <a:srgbClr val="202124"/>
                </a:solidFill>
                <a:effectLst/>
                <a:latin typeface="Google Sans"/>
              </a:rPr>
              <a:t>obci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Google Sans"/>
              </a:rPr>
              <a:t>?</a:t>
            </a:r>
            <a:endParaRPr lang="en-US" sz="1600" i="1" dirty="0"/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4B74B31E-6C2C-4ECC-AFD0-EE7641E868AA}"/>
              </a:ext>
            </a:extLst>
          </p:cNvPr>
          <p:cNvSpPr txBox="1"/>
          <p:nvPr/>
        </p:nvSpPr>
        <p:spPr>
          <a:xfrm>
            <a:off x="739210" y="3997776"/>
            <a:ext cx="100712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1" dirty="0">
                <a:solidFill>
                  <a:srgbClr val="202124"/>
                </a:solidFill>
                <a:effectLst/>
                <a:latin typeface="Google Sans"/>
              </a:rPr>
              <a:t>V </a:t>
            </a:r>
            <a:r>
              <a:rPr lang="en-US" sz="1600" b="0" i="1" dirty="0" err="1">
                <a:solidFill>
                  <a:srgbClr val="202124"/>
                </a:solidFill>
                <a:effectLst/>
                <a:latin typeface="Google Sans"/>
              </a:rPr>
              <a:t>ktorej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1600" b="0" i="1" dirty="0" err="1">
                <a:solidFill>
                  <a:srgbClr val="202124"/>
                </a:solidFill>
                <a:effectLst/>
                <a:latin typeface="Google Sans"/>
              </a:rPr>
              <a:t>oblasti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1600" b="0" i="1" dirty="0" err="1">
                <a:solidFill>
                  <a:srgbClr val="202124"/>
                </a:solidFill>
                <a:effectLst/>
                <a:latin typeface="Google Sans"/>
              </a:rPr>
              <a:t>ochrany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Google Sans"/>
              </a:rPr>
              <a:t> a </a:t>
            </a:r>
            <a:r>
              <a:rPr lang="en-US" sz="1600" b="0" i="1" dirty="0" err="1">
                <a:solidFill>
                  <a:srgbClr val="202124"/>
                </a:solidFill>
                <a:effectLst/>
                <a:latin typeface="Google Sans"/>
              </a:rPr>
              <a:t>tvorby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Google Sans"/>
              </a:rPr>
              <a:t> ŽP by </a:t>
            </a:r>
            <a:r>
              <a:rPr lang="en-US" sz="1600" b="0" i="1" dirty="0" err="1">
                <a:solidFill>
                  <a:srgbClr val="202124"/>
                </a:solidFill>
                <a:effectLst/>
                <a:latin typeface="Google Sans"/>
              </a:rPr>
              <a:t>sa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1600" b="0" i="1" dirty="0" err="1">
                <a:solidFill>
                  <a:srgbClr val="202124"/>
                </a:solidFill>
                <a:effectLst/>
                <a:latin typeface="Google Sans"/>
              </a:rPr>
              <a:t>podľa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1600" b="0" i="1" dirty="0" err="1">
                <a:solidFill>
                  <a:srgbClr val="202124"/>
                </a:solidFill>
                <a:effectLst/>
                <a:latin typeface="Google Sans"/>
              </a:rPr>
              <a:t>Vášho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1600" b="0" i="1" dirty="0" err="1">
                <a:solidFill>
                  <a:srgbClr val="202124"/>
                </a:solidFill>
                <a:effectLst/>
                <a:latin typeface="Google Sans"/>
              </a:rPr>
              <a:t>názoru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Google Sans"/>
              </a:rPr>
              <a:t> mala </a:t>
            </a:r>
            <a:r>
              <a:rPr lang="en-US" sz="1600" b="0" i="1" dirty="0" err="1">
                <a:solidFill>
                  <a:srgbClr val="202124"/>
                </a:solidFill>
                <a:effectLst/>
                <a:latin typeface="Google Sans"/>
              </a:rPr>
              <a:t>obec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1600" b="0" i="1" dirty="0" err="1">
                <a:solidFill>
                  <a:srgbClr val="202124"/>
                </a:solidFill>
                <a:effectLst/>
                <a:latin typeface="Google Sans"/>
              </a:rPr>
              <a:t>aktívne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1600" b="0" i="1" dirty="0" err="1">
                <a:solidFill>
                  <a:srgbClr val="202124"/>
                </a:solidFill>
                <a:effectLst/>
                <a:latin typeface="Google Sans"/>
              </a:rPr>
              <a:t>angažovať</a:t>
            </a:r>
            <a:r>
              <a:rPr lang="en-US" sz="1600" b="0" i="1" dirty="0">
                <a:solidFill>
                  <a:srgbClr val="202124"/>
                </a:solidFill>
                <a:effectLst/>
                <a:latin typeface="Google Sans"/>
              </a:rPr>
              <a:t>?</a:t>
            </a:r>
            <a:endParaRPr lang="en-US" sz="1600" i="1" dirty="0"/>
          </a:p>
        </p:txBody>
      </p:sp>
      <p:sp>
        <p:nvSpPr>
          <p:cNvPr id="9" name="Obdĺžnik: zaoblené rohy 8">
            <a:extLst>
              <a:ext uri="{FF2B5EF4-FFF2-40B4-BE49-F238E27FC236}">
                <a16:creationId xmlns:a16="http://schemas.microsoft.com/office/drawing/2014/main" id="{18B43430-DC73-4D8A-81A7-6F902CD480E3}"/>
              </a:ext>
            </a:extLst>
          </p:cNvPr>
          <p:cNvSpPr/>
          <p:nvPr/>
        </p:nvSpPr>
        <p:spPr>
          <a:xfrm>
            <a:off x="7448550" y="4591459"/>
            <a:ext cx="4096819" cy="2165660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k-SK" b="1" dirty="0">
                <a:solidFill>
                  <a:schemeClr val="tx1"/>
                </a:solidFill>
              </a:rPr>
              <a:t>V zhodnotení niektorí navrhli: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lepšiu údržbu existujúcej zelene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odbornú údržbu existujúcich stromov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čistenie od odpadu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výsadbu stromov a okrasnej zelene určovať podľa vhodnosti</a:t>
            </a:r>
          </a:p>
        </p:txBody>
      </p:sp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ECF43CD9-205E-4FB6-8F17-B8F5CA218D9D}"/>
              </a:ext>
            </a:extLst>
          </p:cNvPr>
          <p:cNvSpPr/>
          <p:nvPr/>
        </p:nvSpPr>
        <p:spPr>
          <a:xfrm>
            <a:off x="7448550" y="1743082"/>
            <a:ext cx="4096819" cy="1610880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k-SK" b="1" dirty="0">
                <a:solidFill>
                  <a:schemeClr val="tx1"/>
                </a:solidFill>
              </a:rPr>
              <a:t>V zhodnotení niektorí navrhli: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zabrániť </a:t>
            </a:r>
            <a:r>
              <a:rPr lang="en-US" dirty="0" err="1">
                <a:solidFill>
                  <a:schemeClr val="tx1"/>
                </a:solidFill>
              </a:rPr>
              <a:t>nadmernému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výrubu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lesov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sk-SK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výsadb</a:t>
            </a:r>
            <a:r>
              <a:rPr lang="sk-SK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vyrúbaných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lesov</a:t>
            </a:r>
            <a:endParaRPr lang="sk-SK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starostlivos</a:t>
            </a:r>
            <a:r>
              <a:rPr lang="sk-SK" dirty="0">
                <a:solidFill>
                  <a:schemeClr val="tx1"/>
                </a:solidFill>
              </a:rPr>
              <a:t>ť</a:t>
            </a:r>
            <a:r>
              <a:rPr lang="en-US" dirty="0">
                <a:solidFill>
                  <a:schemeClr val="tx1"/>
                </a:solidFill>
              </a:rPr>
              <a:t> o </a:t>
            </a:r>
            <a:r>
              <a:rPr lang="en-US" dirty="0" err="1">
                <a:solidFill>
                  <a:schemeClr val="tx1"/>
                </a:solidFill>
              </a:rPr>
              <a:t>vysadené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stromčeky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sk-SK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tx1"/>
                </a:solidFill>
              </a:rPr>
              <a:t>skrášľovať okolie priehrady</a:t>
            </a:r>
          </a:p>
        </p:txBody>
      </p:sp>
    </p:spTree>
    <p:extLst>
      <p:ext uri="{BB962C8B-B14F-4D97-AF65-F5344CB8AC3E}">
        <p14:creationId xmlns:p14="http://schemas.microsoft.com/office/powerpoint/2010/main" val="868651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>
            <a:extLst>
              <a:ext uri="{FF2B5EF4-FFF2-40B4-BE49-F238E27FC236}">
                <a16:creationId xmlns:a16="http://schemas.microsoft.com/office/drawing/2014/main" id="{5D6ABB79-4089-430E-A9F8-418179A6B827}"/>
              </a:ext>
            </a:extLst>
          </p:cNvPr>
          <p:cNvSpPr txBox="1"/>
          <p:nvPr/>
        </p:nvSpPr>
        <p:spPr>
          <a:xfrm>
            <a:off x="673730" y="557480"/>
            <a:ext cx="56508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b="0" i="1" dirty="0">
                <a:solidFill>
                  <a:srgbClr val="202124"/>
                </a:solidFill>
                <a:effectLst/>
                <a:latin typeface="Google Sans"/>
              </a:rPr>
              <a:t>Ktoré športy by podľa Vášho názoru mala obec podporovať (okrem bežne dotovaných: futbal, stolný tenis, karate, mažoretky) </a:t>
            </a:r>
          </a:p>
          <a:p>
            <a:r>
              <a:rPr lang="sk-SK" sz="2400" b="0" i="1" dirty="0">
                <a:solidFill>
                  <a:srgbClr val="202124"/>
                </a:solidFill>
                <a:effectLst/>
                <a:latin typeface="Google Sans"/>
              </a:rPr>
              <a:t>a investovať do ich rozvoja?</a:t>
            </a:r>
            <a:endParaRPr lang="en-US" sz="2400" i="1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6CB6081-EC2D-4A87-BE81-3BFF758FA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30" y="2324101"/>
            <a:ext cx="7087714" cy="431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477F58-AFBB-4B0B-AC5E-C045496F31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97" b="6028"/>
          <a:stretch/>
        </p:blipFill>
        <p:spPr>
          <a:xfrm>
            <a:off x="7889728" y="177057"/>
            <a:ext cx="3868246" cy="23305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8B4046-915E-4086-9FD4-EF450BE59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728" y="2636623"/>
            <a:ext cx="3868246" cy="1163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29AFA5-2B0E-4856-B3D8-F42E1349EC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183" b="4543"/>
          <a:stretch/>
        </p:blipFill>
        <p:spPr>
          <a:xfrm>
            <a:off x="7889731" y="3923162"/>
            <a:ext cx="3868243" cy="283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06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00A69DFE-890B-4FF1-970C-867B3FEC6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455" y="3376676"/>
            <a:ext cx="6741945" cy="2473236"/>
          </a:xfrm>
          <a:prstGeom prst="rect">
            <a:avLst/>
          </a:prstGeom>
        </p:spPr>
      </p:pic>
      <p:sp>
        <p:nvSpPr>
          <p:cNvPr id="28" name="Obdĺžnik 27">
            <a:extLst>
              <a:ext uri="{FF2B5EF4-FFF2-40B4-BE49-F238E27FC236}">
                <a16:creationId xmlns:a16="http://schemas.microsoft.com/office/drawing/2014/main" id="{DCC38D17-9EC8-49D8-A3E1-E014CC9E5F19}"/>
              </a:ext>
            </a:extLst>
          </p:cNvPr>
          <p:cNvSpPr/>
          <p:nvPr/>
        </p:nvSpPr>
        <p:spPr>
          <a:xfrm>
            <a:off x="12516492" y="6568053"/>
            <a:ext cx="2684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9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F232E83A-109E-462F-8F86-F643774271DE}"/>
              </a:ext>
            </a:extLst>
          </p:cNvPr>
          <p:cNvSpPr txBox="1"/>
          <p:nvPr/>
        </p:nvSpPr>
        <p:spPr>
          <a:xfrm>
            <a:off x="5055967" y="339106"/>
            <a:ext cx="50671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C00000"/>
                </a:solidFill>
                <a:latin typeface="Calibri" panose="020F0502020204030204"/>
              </a:rPr>
              <a:t>R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/>
              </a:rPr>
              <a:t>ozvoj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/>
              </a:rPr>
              <a:t>vidieckeho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/>
              </a:rPr>
              <a:t>turizmu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 v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/>
              </a:rPr>
              <a:t>katastri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/>
              </a:rPr>
              <a:t>obce</a:t>
            </a:r>
            <a:endParaRPr lang="en-US" sz="3200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DB63B6AA-7E27-4874-BA5F-BC6888C2B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455" y="920798"/>
            <a:ext cx="6853708" cy="2296469"/>
          </a:xfrm>
          <a:prstGeom prst="rect">
            <a:avLst/>
          </a:prstGeom>
        </p:spPr>
      </p:pic>
      <p:sp>
        <p:nvSpPr>
          <p:cNvPr id="18" name="BlokTextu 17">
            <a:extLst>
              <a:ext uri="{FF2B5EF4-FFF2-40B4-BE49-F238E27FC236}">
                <a16:creationId xmlns:a16="http://schemas.microsoft.com/office/drawing/2014/main" id="{978E563B-29C3-4CBD-BC8F-EF9D958FD441}"/>
              </a:ext>
            </a:extLst>
          </p:cNvPr>
          <p:cNvSpPr txBox="1"/>
          <p:nvPr/>
        </p:nvSpPr>
        <p:spPr>
          <a:xfrm>
            <a:off x="5055967" y="2483280"/>
            <a:ext cx="44817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C00000"/>
                </a:solidFill>
                <a:latin typeface="Calibri" panose="020F0502020204030204"/>
              </a:rPr>
              <a:t>V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/>
              </a:rPr>
              <a:t>ýstavb</a:t>
            </a:r>
            <a:r>
              <a:rPr lang="sk-SK" sz="3200" b="1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/>
              </a:rPr>
              <a:t>turistickej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/>
              </a:rPr>
              <a:t>rozhľadne</a:t>
            </a:r>
            <a:endParaRPr lang="en-US" sz="3200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667D9D2B-F32B-4A2C-8E37-0659BC29627E}"/>
              </a:ext>
            </a:extLst>
          </p:cNvPr>
          <p:cNvSpPr txBox="1"/>
          <p:nvPr/>
        </p:nvSpPr>
        <p:spPr>
          <a:xfrm>
            <a:off x="5518938" y="5316823"/>
            <a:ext cx="35556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/>
              <a:t>p</a:t>
            </a:r>
            <a:r>
              <a:rPr lang="en-US" sz="1400" dirty="0" err="1"/>
              <a:t>ri</a:t>
            </a:r>
            <a:r>
              <a:rPr lang="en-US" sz="1400" dirty="0"/>
              <a:t> </a:t>
            </a:r>
            <a:r>
              <a:rPr lang="en-US" sz="1400" dirty="0" err="1"/>
              <a:t>vinohrade</a:t>
            </a:r>
            <a:r>
              <a:rPr lang="en-US" sz="1400" dirty="0"/>
              <a:t>/</a:t>
            </a:r>
            <a:r>
              <a:rPr lang="en-US" sz="1400" dirty="0" err="1"/>
              <a:t>nad</a:t>
            </a:r>
            <a:r>
              <a:rPr lang="en-US" sz="1400" dirty="0"/>
              <a:t> </a:t>
            </a:r>
            <a:r>
              <a:rPr lang="en-US" sz="1400" dirty="0" err="1"/>
              <a:t>vinohradmi</a:t>
            </a:r>
            <a:r>
              <a:rPr lang="sk-SK" sz="1400" dirty="0"/>
              <a:t>/vo vinici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/>
              <a:t>nad priehradou/ pri priehrade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/>
              <a:t>na Skale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/>
              <a:t>na Novom Svete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 err="1"/>
              <a:t>Ohek</a:t>
            </a:r>
            <a:endParaRPr lang="sk-S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/>
              <a:t>nad zvernicou v okolí Červeného domčeka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564D316C-7FD8-49CD-8587-50A9AE0DC1C7}"/>
              </a:ext>
            </a:extLst>
          </p:cNvPr>
          <p:cNvSpPr txBox="1"/>
          <p:nvPr/>
        </p:nvSpPr>
        <p:spPr>
          <a:xfrm>
            <a:off x="5262135" y="4998006"/>
            <a:ext cx="2580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b="1" i="1" dirty="0">
                <a:solidFill>
                  <a:srgbClr val="202124"/>
                </a:solidFill>
                <a:effectLst/>
                <a:latin typeface="Google Sans"/>
              </a:rPr>
              <a:t>Navrhované lokality:</a:t>
            </a:r>
            <a:endParaRPr lang="en-US" b="1" i="1" dirty="0"/>
          </a:p>
        </p:txBody>
      </p:sp>
      <p:sp>
        <p:nvSpPr>
          <p:cNvPr id="2" name="Obdĺžnik: zaoblené rohy 1">
            <a:extLst>
              <a:ext uri="{FF2B5EF4-FFF2-40B4-BE49-F238E27FC236}">
                <a16:creationId xmlns:a16="http://schemas.microsoft.com/office/drawing/2014/main" id="{DA56758E-E656-4235-B931-781B4927DFA8}"/>
              </a:ext>
            </a:extLst>
          </p:cNvPr>
          <p:cNvSpPr/>
          <p:nvPr/>
        </p:nvSpPr>
        <p:spPr>
          <a:xfrm>
            <a:off x="5221263" y="4998006"/>
            <a:ext cx="6853708" cy="1703812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lokTextu 14">
            <a:extLst>
              <a:ext uri="{FF2B5EF4-FFF2-40B4-BE49-F238E27FC236}">
                <a16:creationId xmlns:a16="http://schemas.microsoft.com/office/drawing/2014/main" id="{0E52DEBA-58CE-4957-96A1-36110672885A}"/>
              </a:ext>
            </a:extLst>
          </p:cNvPr>
          <p:cNvSpPr txBox="1"/>
          <p:nvPr/>
        </p:nvSpPr>
        <p:spPr>
          <a:xfrm>
            <a:off x="9074544" y="5342894"/>
            <a:ext cx="31174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na Kejde/na lúke vľavo nad Kejdou</a:t>
            </a:r>
            <a:endParaRPr lang="sk-S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za cintorínom na kopci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na Šarfickej hore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na Rapánke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na Košariskách</a:t>
            </a:r>
            <a:endParaRPr lang="sk-S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07E73F-4072-4286-9756-457A143DA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239" y="2648067"/>
            <a:ext cx="2896673" cy="21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2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0658" y="2119291"/>
            <a:ext cx="6122500" cy="304802"/>
          </a:xfrm>
        </p:spPr>
        <p:txBody>
          <a:bodyPr>
            <a:noAutofit/>
          </a:bodyPr>
          <a:lstStyle/>
          <a:p>
            <a:pPr algn="l"/>
            <a:r>
              <a:rPr lang="pl-PL" sz="2400" i="1" dirty="0"/>
              <a:t>Čo pre vás Lozorno znamená/čo ste tu našli?</a:t>
            </a:r>
            <a:endParaRPr lang="sk-SK" sz="2400" i="1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2A5622FF-8226-4E96-B295-5E422FDC635F}"/>
              </a:ext>
            </a:extLst>
          </p:cNvPr>
          <p:cNvSpPr/>
          <p:nvPr/>
        </p:nvSpPr>
        <p:spPr>
          <a:xfrm>
            <a:off x="1239615" y="414222"/>
            <a:ext cx="1103243" cy="94421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9CE50AB8-15DE-437A-B4C5-8F51DEC8C2BB}"/>
              </a:ext>
            </a:extLst>
          </p:cNvPr>
          <p:cNvSpPr txBox="1">
            <a:spLocks/>
          </p:cNvSpPr>
          <p:nvPr/>
        </p:nvSpPr>
        <p:spPr>
          <a:xfrm rot="20322485">
            <a:off x="3114042" y="837946"/>
            <a:ext cx="2511287" cy="944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i="1" dirty="0">
                <a:solidFill>
                  <a:srgbClr val="00B050"/>
                </a:solidFill>
                <a:latin typeface="Monotype Corsiva" panose="03010101010201010101" pitchFamily="66" charset="0"/>
                <a:cs typeface="MV Boli" panose="02000500030200090000" pitchFamily="2" charset="0"/>
              </a:rPr>
              <a:t>Ďakujeme!</a:t>
            </a:r>
            <a:endParaRPr lang="sk-SK" sz="3200" i="1" dirty="0">
              <a:solidFill>
                <a:srgbClr val="00B050"/>
              </a:solidFill>
              <a:latin typeface="Monotype Corsiva" panose="03010101010201010101" pitchFamily="66" charset="0"/>
              <a:cs typeface="MV Boli" panose="02000500030200090000" pitchFamily="2" charset="0"/>
            </a:endParaRPr>
          </a:p>
        </p:txBody>
      </p: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DCDF6D00-9914-46FE-B616-EFB9A8E8FF42}"/>
              </a:ext>
            </a:extLst>
          </p:cNvPr>
          <p:cNvCxnSpPr/>
          <p:nvPr/>
        </p:nvCxnSpPr>
        <p:spPr>
          <a:xfrm>
            <a:off x="6430617" y="0"/>
            <a:ext cx="0" cy="6858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Nadpis 1">
            <a:extLst>
              <a:ext uri="{FF2B5EF4-FFF2-40B4-BE49-F238E27FC236}">
                <a16:creationId xmlns:a16="http://schemas.microsoft.com/office/drawing/2014/main" id="{BA7ED611-9B1E-4480-BD09-C65169D76B6A}"/>
              </a:ext>
            </a:extLst>
          </p:cNvPr>
          <p:cNvSpPr txBox="1">
            <a:spLocks/>
          </p:cNvSpPr>
          <p:nvPr/>
        </p:nvSpPr>
        <p:spPr>
          <a:xfrm>
            <a:off x="478046" y="137563"/>
            <a:ext cx="451344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i="1" dirty="0"/>
              <a:t>321 </a:t>
            </a:r>
            <a:r>
              <a:rPr lang="pl-PL" sz="2400" i="1" dirty="0"/>
              <a:t>respondentov</a:t>
            </a:r>
            <a:endParaRPr lang="sk-SK" sz="2400" i="1" dirty="0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8D54901E-0047-4BA2-BAA1-86F896ED4983}"/>
              </a:ext>
            </a:extLst>
          </p:cNvPr>
          <p:cNvSpPr txBox="1">
            <a:spLocks/>
          </p:cNvSpPr>
          <p:nvPr/>
        </p:nvSpPr>
        <p:spPr>
          <a:xfrm>
            <a:off x="6894448" y="2119291"/>
            <a:ext cx="6122500" cy="304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i="1" dirty="0"/>
              <a:t>Čo na vás pôsobí rušivo?</a:t>
            </a:r>
            <a:endParaRPr lang="sk-SK" sz="2400" i="1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E7978E42-008A-48BC-8562-48EC4F6662C9}"/>
              </a:ext>
            </a:extLst>
          </p:cNvPr>
          <p:cNvSpPr txBox="1">
            <a:spLocks/>
          </p:cNvSpPr>
          <p:nvPr/>
        </p:nvSpPr>
        <p:spPr>
          <a:xfrm>
            <a:off x="311426" y="2870011"/>
            <a:ext cx="5655361" cy="279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sk-SK" sz="2400" i="1" dirty="0">
                <a:solidFill>
                  <a:srgbClr val="00B050"/>
                </a:solidFill>
              </a:rPr>
              <a:t>Domov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sk-SK" sz="2400" i="1" dirty="0">
                <a:solidFill>
                  <a:srgbClr val="00B050"/>
                </a:solidFill>
              </a:rPr>
              <a:t>Prírodné prostredie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sk-SK" sz="2400" i="1" dirty="0">
                <a:solidFill>
                  <a:srgbClr val="00B050"/>
                </a:solidFill>
              </a:rPr>
              <a:t>Kľud, oddych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sk-SK" sz="2400" i="1" dirty="0">
                <a:solidFill>
                  <a:srgbClr val="00B050"/>
                </a:solidFill>
              </a:rPr>
              <a:t>Rodinu/partnera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sk-SK" sz="2400" i="1" dirty="0">
                <a:solidFill>
                  <a:srgbClr val="00B050"/>
                </a:solidFill>
              </a:rPr>
              <a:t>Možnosti pre šport a rekreáciu</a:t>
            </a:r>
          </a:p>
          <a:p>
            <a:pPr algn="l"/>
            <a:endParaRPr lang="sk-SK" sz="2000" i="1" dirty="0"/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0EAE072B-8CB0-470A-A30C-71571C9B676A}"/>
              </a:ext>
            </a:extLst>
          </p:cNvPr>
          <p:cNvSpPr txBox="1">
            <a:spLocks/>
          </p:cNvSpPr>
          <p:nvPr/>
        </p:nvSpPr>
        <p:spPr>
          <a:xfrm>
            <a:off x="6894448" y="2683589"/>
            <a:ext cx="4665582" cy="3936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sk-SK" sz="2200" i="1" dirty="0">
                <a:solidFill>
                  <a:srgbClr val="FF0000"/>
                </a:solidFill>
              </a:rPr>
              <a:t>Hluk z dopravy, nákladné vozidlá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sk-SK" sz="2200" i="1" dirty="0">
                <a:solidFill>
                  <a:srgbClr val="FF0000"/>
                </a:solidFill>
              </a:rPr>
              <a:t>Rušenie nedeľného pokoja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sk-SK" sz="2200" i="1" dirty="0">
                <a:solidFill>
                  <a:srgbClr val="FF0000"/>
                </a:solidFill>
              </a:rPr>
              <a:t>Polarizácia spoločnosti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sk-SK" sz="2200" i="1" dirty="0">
                <a:solidFill>
                  <a:srgbClr val="FF0000"/>
                </a:solidFill>
              </a:rPr>
              <a:t>Odpad, čierne skládky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sk-SK" sz="2200" i="1" dirty="0">
                <a:solidFill>
                  <a:srgbClr val="FF0000"/>
                </a:solidFill>
              </a:rPr>
              <a:t>Stav chodníkov a ciest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sk-SK" sz="2200" i="1" dirty="0">
                <a:solidFill>
                  <a:srgbClr val="FF0000"/>
                </a:solidFill>
              </a:rPr>
              <a:t>Neregulovaná výstavba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sk-SK" sz="2200" i="1" dirty="0">
                <a:solidFill>
                  <a:srgbClr val="FF0000"/>
                </a:solidFill>
              </a:rPr>
              <a:t>Nevhodne parkujúce vozidlá</a:t>
            </a:r>
          </a:p>
        </p:txBody>
      </p:sp>
    </p:spTree>
    <p:extLst>
      <p:ext uri="{BB962C8B-B14F-4D97-AF65-F5344CB8AC3E}">
        <p14:creationId xmlns:p14="http://schemas.microsoft.com/office/powerpoint/2010/main" val="270213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>
            <a:extLst>
              <a:ext uri="{FF2B5EF4-FFF2-40B4-BE49-F238E27FC236}">
                <a16:creationId xmlns:a16="http://schemas.microsoft.com/office/drawing/2014/main" id="{DCC38D17-9EC8-49D8-A3E1-E014CC9E5F19}"/>
              </a:ext>
            </a:extLst>
          </p:cNvPr>
          <p:cNvSpPr/>
          <p:nvPr/>
        </p:nvSpPr>
        <p:spPr>
          <a:xfrm>
            <a:off x="12516492" y="6568053"/>
            <a:ext cx="2684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9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973BC444-C08E-425E-9EAD-7217E448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69" y="1981200"/>
            <a:ext cx="9828521" cy="3409541"/>
          </a:xfrm>
          <a:prstGeom prst="rect">
            <a:avLst/>
          </a:prstGeom>
        </p:spPr>
      </p:pic>
      <p:sp>
        <p:nvSpPr>
          <p:cNvPr id="23" name="BlokTextu 22">
            <a:extLst>
              <a:ext uri="{FF2B5EF4-FFF2-40B4-BE49-F238E27FC236}">
                <a16:creationId xmlns:a16="http://schemas.microsoft.com/office/drawing/2014/main" id="{CF5E0C4D-2B81-48C2-9C4A-1BCF3887E33C}"/>
              </a:ext>
            </a:extLst>
          </p:cNvPr>
          <p:cNvSpPr txBox="1"/>
          <p:nvPr/>
        </p:nvSpPr>
        <p:spPr>
          <a:xfrm>
            <a:off x="4152900" y="882484"/>
            <a:ext cx="5085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C00000"/>
                </a:solidFill>
                <a:latin typeface="Calibri" panose="020F0502020204030204"/>
              </a:rPr>
              <a:t>K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/>
              </a:rPr>
              <a:t>ultúrne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/>
              </a:rPr>
              <a:t>podujatia</a:t>
            </a:r>
            <a:r>
              <a:rPr lang="sk-SK" sz="3200" b="1" dirty="0">
                <a:solidFill>
                  <a:srgbClr val="C00000"/>
                </a:solidFill>
                <a:latin typeface="Calibri" panose="020F0502020204030204"/>
              </a:rPr>
              <a:t>...</a:t>
            </a:r>
            <a:endParaRPr lang="en-US" sz="3200" b="1" dirty="0">
              <a:solidFill>
                <a:srgbClr val="C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23954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F79800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27432"/>
          </a:xfrm>
          <a:custGeom>
            <a:avLst/>
            <a:gdLst>
              <a:gd name="connsiteX0" fmla="*/ 0 w 5303520"/>
              <a:gd name="connsiteY0" fmla="*/ 0 h 27432"/>
              <a:gd name="connsiteX1" fmla="*/ 556870 w 5303520"/>
              <a:gd name="connsiteY1" fmla="*/ 0 h 27432"/>
              <a:gd name="connsiteX2" fmla="*/ 1272845 w 5303520"/>
              <a:gd name="connsiteY2" fmla="*/ 0 h 27432"/>
              <a:gd name="connsiteX3" fmla="*/ 1882750 w 5303520"/>
              <a:gd name="connsiteY3" fmla="*/ 0 h 27432"/>
              <a:gd name="connsiteX4" fmla="*/ 2439619 w 5303520"/>
              <a:gd name="connsiteY4" fmla="*/ 0 h 27432"/>
              <a:gd name="connsiteX5" fmla="*/ 3155594 w 5303520"/>
              <a:gd name="connsiteY5" fmla="*/ 0 h 27432"/>
              <a:gd name="connsiteX6" fmla="*/ 3818534 w 5303520"/>
              <a:gd name="connsiteY6" fmla="*/ 0 h 27432"/>
              <a:gd name="connsiteX7" fmla="*/ 4481474 w 5303520"/>
              <a:gd name="connsiteY7" fmla="*/ 0 h 27432"/>
              <a:gd name="connsiteX8" fmla="*/ 5303520 w 5303520"/>
              <a:gd name="connsiteY8" fmla="*/ 0 h 27432"/>
              <a:gd name="connsiteX9" fmla="*/ 5303520 w 5303520"/>
              <a:gd name="connsiteY9" fmla="*/ 27432 h 27432"/>
              <a:gd name="connsiteX10" fmla="*/ 4746650 w 5303520"/>
              <a:gd name="connsiteY10" fmla="*/ 27432 h 27432"/>
              <a:gd name="connsiteX11" fmla="*/ 4242816 w 5303520"/>
              <a:gd name="connsiteY11" fmla="*/ 27432 h 27432"/>
              <a:gd name="connsiteX12" fmla="*/ 3526841 w 5303520"/>
              <a:gd name="connsiteY12" fmla="*/ 27432 h 27432"/>
              <a:gd name="connsiteX13" fmla="*/ 2969971 w 5303520"/>
              <a:gd name="connsiteY13" fmla="*/ 27432 h 27432"/>
              <a:gd name="connsiteX14" fmla="*/ 2253996 w 5303520"/>
              <a:gd name="connsiteY14" fmla="*/ 27432 h 27432"/>
              <a:gd name="connsiteX15" fmla="*/ 1484986 w 5303520"/>
              <a:gd name="connsiteY15" fmla="*/ 27432 h 27432"/>
              <a:gd name="connsiteX16" fmla="*/ 875081 w 5303520"/>
              <a:gd name="connsiteY16" fmla="*/ 27432 h 27432"/>
              <a:gd name="connsiteX17" fmla="*/ 0 w 5303520"/>
              <a:gd name="connsiteY17" fmla="*/ 27432 h 27432"/>
              <a:gd name="connsiteX18" fmla="*/ 0 w 530352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27432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3593" y="13343"/>
                  <a:pt x="5303797" y="14402"/>
                  <a:pt x="5303520" y="27432"/>
                </a:cubicBezTo>
                <a:cubicBezTo>
                  <a:pt x="5132450" y="9645"/>
                  <a:pt x="4953391" y="27858"/>
                  <a:pt x="4746650" y="27432"/>
                </a:cubicBezTo>
                <a:cubicBezTo>
                  <a:pt x="4539909" y="27007"/>
                  <a:pt x="4361261" y="16312"/>
                  <a:pt x="4242816" y="27432"/>
                </a:cubicBezTo>
                <a:cubicBezTo>
                  <a:pt x="4124371" y="38552"/>
                  <a:pt x="3754907" y="30170"/>
                  <a:pt x="3526841" y="27432"/>
                </a:cubicBezTo>
                <a:cubicBezTo>
                  <a:pt x="3298775" y="24694"/>
                  <a:pt x="3164473" y="13057"/>
                  <a:pt x="2969971" y="27432"/>
                </a:cubicBezTo>
                <a:cubicBezTo>
                  <a:pt x="2775469" y="41808"/>
                  <a:pt x="2608536" y="11194"/>
                  <a:pt x="2253996" y="27432"/>
                </a:cubicBezTo>
                <a:cubicBezTo>
                  <a:pt x="1899456" y="43670"/>
                  <a:pt x="1752044" y="37933"/>
                  <a:pt x="1484986" y="27432"/>
                </a:cubicBezTo>
                <a:cubicBezTo>
                  <a:pt x="1217928" y="16932"/>
                  <a:pt x="1060609" y="4360"/>
                  <a:pt x="875081" y="27432"/>
                </a:cubicBezTo>
                <a:cubicBezTo>
                  <a:pt x="689553" y="50504"/>
                  <a:pt x="188846" y="34372"/>
                  <a:pt x="0" y="27432"/>
                </a:cubicBezTo>
                <a:cubicBezTo>
                  <a:pt x="-1027" y="16774"/>
                  <a:pt x="589" y="8401"/>
                  <a:pt x="0" y="0"/>
                </a:cubicBezTo>
                <a:close/>
              </a:path>
              <a:path w="5303520" h="27432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3295" y="13080"/>
                  <a:pt x="5304172" y="14823"/>
                  <a:pt x="5303520" y="27432"/>
                </a:cubicBezTo>
                <a:cubicBezTo>
                  <a:pt x="5082751" y="27600"/>
                  <a:pt x="4993374" y="33244"/>
                  <a:pt x="4746650" y="27432"/>
                </a:cubicBezTo>
                <a:cubicBezTo>
                  <a:pt x="4499926" y="21621"/>
                  <a:pt x="4368648" y="1957"/>
                  <a:pt x="4083710" y="27432"/>
                </a:cubicBezTo>
                <a:cubicBezTo>
                  <a:pt x="3798772" y="52907"/>
                  <a:pt x="3729434" y="14645"/>
                  <a:pt x="3473806" y="27432"/>
                </a:cubicBezTo>
                <a:cubicBezTo>
                  <a:pt x="3218178" y="40219"/>
                  <a:pt x="3056855" y="39147"/>
                  <a:pt x="2704795" y="27432"/>
                </a:cubicBezTo>
                <a:cubicBezTo>
                  <a:pt x="2352735" y="15717"/>
                  <a:pt x="2319447" y="38401"/>
                  <a:pt x="1935785" y="27432"/>
                </a:cubicBezTo>
                <a:cubicBezTo>
                  <a:pt x="1552123" y="16464"/>
                  <a:pt x="1532619" y="8678"/>
                  <a:pt x="1378915" y="27432"/>
                </a:cubicBezTo>
                <a:cubicBezTo>
                  <a:pt x="1225211" y="46187"/>
                  <a:pt x="1038692" y="43452"/>
                  <a:pt x="715975" y="27432"/>
                </a:cubicBezTo>
                <a:cubicBezTo>
                  <a:pt x="393258" y="11412"/>
                  <a:pt x="303768" y="36088"/>
                  <a:pt x="0" y="27432"/>
                </a:cubicBezTo>
                <a:cubicBezTo>
                  <a:pt x="151" y="17585"/>
                  <a:pt x="-198" y="13251"/>
                  <a:pt x="0" y="0"/>
                </a:cubicBezTo>
                <a:close/>
              </a:path>
            </a:pathLst>
          </a:custGeom>
          <a:solidFill>
            <a:srgbClr val="FBF9F6"/>
          </a:solidFill>
          <a:ln w="41275" cap="rnd">
            <a:solidFill>
              <a:srgbClr val="FBF9F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A969F155-E584-4D3F-AFFA-675219C6EB58}"/>
              </a:ext>
            </a:extLst>
          </p:cNvPr>
          <p:cNvSpPr txBox="1">
            <a:spLocks/>
          </p:cNvSpPr>
          <p:nvPr/>
        </p:nvSpPr>
        <p:spPr>
          <a:xfrm>
            <a:off x="4679476" y="2005472"/>
            <a:ext cx="7463040" cy="665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sk-SK" sz="6000" b="1" dirty="0">
                <a:solidFill>
                  <a:srgbClr val="FBF9F6"/>
                </a:solidFill>
                <a:latin typeface="Amasis MT Pro" panose="020B0604020202020204" pitchFamily="18" charset="0"/>
              </a:rPr>
              <a:t>SOCIÁLNE ASPEKTY</a:t>
            </a:r>
            <a:endParaRPr lang="en-US" sz="6000" b="1" dirty="0">
              <a:solidFill>
                <a:srgbClr val="FBF9F6"/>
              </a:solidFill>
              <a:latin typeface="Amasis MT Pro" panose="020B0604020202020204" pitchFamily="18" charset="0"/>
            </a:endParaRPr>
          </a:p>
        </p:txBody>
      </p:sp>
      <p:pic>
        <p:nvPicPr>
          <p:cNvPr id="7" name="Obrázok 5">
            <a:extLst>
              <a:ext uri="{FF2B5EF4-FFF2-40B4-BE49-F238E27FC236}">
                <a16:creationId xmlns:a16="http://schemas.microsoft.com/office/drawing/2014/main" id="{F0DF645C-1569-4A1B-90B4-E64107339E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7"/>
          <a:stretch/>
        </p:blipFill>
        <p:spPr>
          <a:xfrm>
            <a:off x="260280" y="261925"/>
            <a:ext cx="4538297" cy="21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93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>
            <a:extLst>
              <a:ext uri="{FF2B5EF4-FFF2-40B4-BE49-F238E27FC236}">
                <a16:creationId xmlns:a16="http://schemas.microsoft.com/office/drawing/2014/main" id="{DCC38D17-9EC8-49D8-A3E1-E014CC9E5F19}"/>
              </a:ext>
            </a:extLst>
          </p:cNvPr>
          <p:cNvSpPr/>
          <p:nvPr/>
        </p:nvSpPr>
        <p:spPr>
          <a:xfrm>
            <a:off x="12516492" y="6568053"/>
            <a:ext cx="2684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9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C30C7B71-E759-4922-A2BB-901E9D9DEB12}"/>
              </a:ext>
            </a:extLst>
          </p:cNvPr>
          <p:cNvSpPr txBox="1"/>
          <p:nvPr/>
        </p:nvSpPr>
        <p:spPr>
          <a:xfrm>
            <a:off x="459612" y="460792"/>
            <a:ext cx="1065219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3200" b="1" dirty="0">
                <a:solidFill>
                  <a:srgbClr val="C00000"/>
                </a:solidFill>
                <a:latin typeface="Calibri" panose="020F0502020204030204"/>
              </a:rPr>
              <a:t>Sociálne aspekty v obci</a:t>
            </a:r>
          </a:p>
          <a:p>
            <a:pPr algn="ctr"/>
            <a:endParaRPr lang="en-US" i="1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2F2CA8ED-00F6-4F10-BB37-E1A4EB3DBD3E}"/>
              </a:ext>
            </a:extLst>
          </p:cNvPr>
          <p:cNvSpPr txBox="1"/>
          <p:nvPr/>
        </p:nvSpPr>
        <p:spPr>
          <a:xfrm>
            <a:off x="439452" y="972934"/>
            <a:ext cx="10652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sk-SK" b="1" i="1" dirty="0">
              <a:solidFill>
                <a:srgbClr val="202124"/>
              </a:solidFill>
              <a:effectLst/>
              <a:latin typeface="Google Sans"/>
            </a:endParaRPr>
          </a:p>
          <a:p>
            <a:r>
              <a:rPr lang="sk-SK" i="1" dirty="0">
                <a:solidFill>
                  <a:srgbClr val="202124"/>
                </a:solidFill>
                <a:latin typeface="Google Sans"/>
              </a:rPr>
              <a:t>Ako v obci hodnotíte...?</a:t>
            </a:r>
            <a:endParaRPr lang="en-US" i="1" dirty="0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E1FB95EC-B30B-41D9-9FAC-772A970339D4}"/>
              </a:ext>
            </a:extLst>
          </p:cNvPr>
          <p:cNvSpPr/>
          <p:nvPr/>
        </p:nvSpPr>
        <p:spPr>
          <a:xfrm>
            <a:off x="3501434" y="5157663"/>
            <a:ext cx="637564" cy="234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E2A2FE67-79F3-4D87-A1FB-965899F67DB2}"/>
              </a:ext>
            </a:extLst>
          </p:cNvPr>
          <p:cNvSpPr/>
          <p:nvPr/>
        </p:nvSpPr>
        <p:spPr>
          <a:xfrm>
            <a:off x="3575110" y="5040218"/>
            <a:ext cx="637564" cy="234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50C4AA2-ADA8-4C0E-97E4-F02871744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790" y="1691947"/>
            <a:ext cx="7985836" cy="4754522"/>
          </a:xfrm>
          <a:prstGeom prst="rect">
            <a:avLst/>
          </a:prstGeom>
        </p:spPr>
      </p:pic>
      <p:sp>
        <p:nvSpPr>
          <p:cNvPr id="16" name="Ovál 15">
            <a:extLst>
              <a:ext uri="{FF2B5EF4-FFF2-40B4-BE49-F238E27FC236}">
                <a16:creationId xmlns:a16="http://schemas.microsoft.com/office/drawing/2014/main" id="{293CCCAF-5303-45EA-B5F4-25ED7E6E564F}"/>
              </a:ext>
            </a:extLst>
          </p:cNvPr>
          <p:cNvSpPr/>
          <p:nvPr/>
        </p:nvSpPr>
        <p:spPr>
          <a:xfrm>
            <a:off x="3590063" y="5136501"/>
            <a:ext cx="637564" cy="234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32D25059-B828-4AE0-B5B2-7A70966997CA}"/>
              </a:ext>
            </a:extLst>
          </p:cNvPr>
          <p:cNvSpPr/>
          <p:nvPr/>
        </p:nvSpPr>
        <p:spPr>
          <a:xfrm>
            <a:off x="4863161" y="5136500"/>
            <a:ext cx="637564" cy="234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07A5A5EA-E916-4F16-B533-3A1511C0F236}"/>
              </a:ext>
            </a:extLst>
          </p:cNvPr>
          <p:cNvSpPr/>
          <p:nvPr/>
        </p:nvSpPr>
        <p:spPr>
          <a:xfrm>
            <a:off x="6164708" y="5136499"/>
            <a:ext cx="637564" cy="234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8F9DA57A-EB96-4C47-ADE0-9D3A5BFD6E99}"/>
              </a:ext>
            </a:extLst>
          </p:cNvPr>
          <p:cNvSpPr/>
          <p:nvPr/>
        </p:nvSpPr>
        <p:spPr>
          <a:xfrm>
            <a:off x="7441088" y="5115788"/>
            <a:ext cx="637564" cy="532367"/>
          </a:xfrm>
          <a:prstGeom prst="ellipse">
            <a:avLst/>
          </a:prstGeom>
          <a:solidFill>
            <a:schemeClr val="bg1">
              <a:alpha val="3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385726CF-FD48-4AC9-A6DD-5EFC71E909DB}"/>
              </a:ext>
            </a:extLst>
          </p:cNvPr>
          <p:cNvSpPr/>
          <p:nvPr/>
        </p:nvSpPr>
        <p:spPr>
          <a:xfrm>
            <a:off x="8741328" y="4839023"/>
            <a:ext cx="637564" cy="5323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16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795554" y="377783"/>
            <a:ext cx="7243546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k-SK" sz="3200" b="1" dirty="0">
                <a:solidFill>
                  <a:srgbClr val="C00000"/>
                </a:solidFill>
                <a:latin typeface="Calibri" panose="020F0502020204030204"/>
              </a:rPr>
              <a:t>Kategorizácia respondentov podľa dĺžky ich pobytu v obci Lozorno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5" y="122076"/>
            <a:ext cx="3529625" cy="1422439"/>
          </a:xfrm>
          <a:prstGeom prst="rect">
            <a:avLst/>
          </a:prstGeom>
        </p:spPr>
      </p:pic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Graf 21">
            <a:extLst>
              <a:ext uri="{FF2B5EF4-FFF2-40B4-BE49-F238E27FC236}">
                <a16:creationId xmlns:a16="http://schemas.microsoft.com/office/drawing/2014/main" id="{603E834B-452A-4DD5-8606-C20C155E0281}"/>
              </a:ext>
            </a:extLst>
          </p:cNvPr>
          <p:cNvGraphicFramePr/>
          <p:nvPr/>
        </p:nvGraphicFramePr>
        <p:xfrm>
          <a:off x="2032000" y="114625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4773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0EAE072B-8CB0-470A-A30C-71571C9B676A}"/>
              </a:ext>
            </a:extLst>
          </p:cNvPr>
          <p:cNvSpPr txBox="1">
            <a:spLocks/>
          </p:cNvSpPr>
          <p:nvPr/>
        </p:nvSpPr>
        <p:spPr>
          <a:xfrm>
            <a:off x="4345120" y="530865"/>
            <a:ext cx="7568171" cy="303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b="1" dirty="0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Záujem o sociálne služby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5D6ABB79-4089-430E-A9F8-418179A6B827}"/>
              </a:ext>
            </a:extLst>
          </p:cNvPr>
          <p:cNvSpPr txBox="1"/>
          <p:nvPr/>
        </p:nvSpPr>
        <p:spPr>
          <a:xfrm>
            <a:off x="821093" y="964525"/>
            <a:ext cx="46907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1" dirty="0">
                <a:solidFill>
                  <a:srgbClr val="202124"/>
                </a:solidFill>
                <a:effectLst/>
                <a:latin typeface="Google Sans"/>
              </a:rPr>
              <a:t>V </a:t>
            </a:r>
            <a:r>
              <a:rPr lang="en-US" sz="2000" b="0" i="1" dirty="0" err="1">
                <a:solidFill>
                  <a:srgbClr val="202124"/>
                </a:solidFill>
                <a:effectLst/>
                <a:latin typeface="Google Sans"/>
              </a:rPr>
              <a:t>prípade</a:t>
            </a:r>
            <a:r>
              <a:rPr lang="en-US" sz="2000" b="0" i="1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2000" b="0" i="1" dirty="0" err="1">
                <a:solidFill>
                  <a:srgbClr val="202124"/>
                </a:solidFill>
                <a:effectLst/>
                <a:latin typeface="Google Sans"/>
              </a:rPr>
              <a:t>potreby</a:t>
            </a:r>
            <a:r>
              <a:rPr lang="en-US" sz="2000" b="0" i="1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2000" b="0" i="1" dirty="0" err="1">
                <a:solidFill>
                  <a:srgbClr val="202124"/>
                </a:solidFill>
                <a:effectLst/>
                <a:latin typeface="Google Sans"/>
              </a:rPr>
              <a:t>teraz</a:t>
            </a:r>
            <a:r>
              <a:rPr lang="en-US" sz="2000" b="0" i="1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2000" b="0" i="1" dirty="0" err="1">
                <a:solidFill>
                  <a:srgbClr val="202124"/>
                </a:solidFill>
                <a:effectLst/>
                <a:latin typeface="Google Sans"/>
              </a:rPr>
              <a:t>alebo</a:t>
            </a:r>
            <a:r>
              <a:rPr lang="en-US" sz="2000" b="0" i="1" dirty="0">
                <a:solidFill>
                  <a:srgbClr val="202124"/>
                </a:solidFill>
                <a:effectLst/>
                <a:latin typeface="Google Sans"/>
              </a:rPr>
              <a:t> v </a:t>
            </a:r>
            <a:r>
              <a:rPr lang="en-US" sz="2000" b="0" i="1" dirty="0" err="1">
                <a:solidFill>
                  <a:srgbClr val="202124"/>
                </a:solidFill>
                <a:effectLst/>
                <a:latin typeface="Google Sans"/>
              </a:rPr>
              <a:t>blízkom</a:t>
            </a:r>
            <a:r>
              <a:rPr lang="en-US" sz="2000" b="0" i="1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2000" b="0" i="1" dirty="0" err="1">
                <a:solidFill>
                  <a:srgbClr val="202124"/>
                </a:solidFill>
                <a:effectLst/>
                <a:latin typeface="Google Sans"/>
              </a:rPr>
              <a:t>období</a:t>
            </a:r>
            <a:r>
              <a:rPr lang="en-US" sz="2000" b="0" i="1" dirty="0">
                <a:solidFill>
                  <a:srgbClr val="202124"/>
                </a:solidFill>
                <a:effectLst/>
                <a:latin typeface="Google Sans"/>
              </a:rPr>
              <a:t> o </a:t>
            </a:r>
            <a:r>
              <a:rPr lang="en-US" sz="2000" b="0" i="1" dirty="0" err="1">
                <a:solidFill>
                  <a:srgbClr val="202124"/>
                </a:solidFill>
                <a:effectLst/>
                <a:latin typeface="Google Sans"/>
              </a:rPr>
              <a:t>aký</a:t>
            </a:r>
            <a:r>
              <a:rPr lang="en-US" sz="2000" b="0" i="1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2000" b="0" i="1" dirty="0" err="1">
                <a:solidFill>
                  <a:srgbClr val="202124"/>
                </a:solidFill>
                <a:effectLst/>
                <a:latin typeface="Google Sans"/>
              </a:rPr>
              <a:t>typ</a:t>
            </a:r>
            <a:r>
              <a:rPr lang="en-US" sz="2000" b="0" i="1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2000" b="0" i="1" dirty="0" err="1">
                <a:solidFill>
                  <a:srgbClr val="202124"/>
                </a:solidFill>
                <a:effectLst/>
                <a:latin typeface="Google Sans"/>
              </a:rPr>
              <a:t>sociálnej</a:t>
            </a:r>
            <a:r>
              <a:rPr lang="en-US" sz="2000" b="0" i="1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2000" b="0" i="1" dirty="0" err="1">
                <a:solidFill>
                  <a:srgbClr val="202124"/>
                </a:solidFill>
                <a:effectLst/>
                <a:latin typeface="Google Sans"/>
              </a:rPr>
              <a:t>služby</a:t>
            </a:r>
            <a:r>
              <a:rPr lang="en-US" sz="2000" b="0" i="1" dirty="0">
                <a:solidFill>
                  <a:srgbClr val="202124"/>
                </a:solidFill>
                <a:effectLst/>
                <a:latin typeface="Google Sans"/>
              </a:rPr>
              <a:t> by </a:t>
            </a:r>
            <a:r>
              <a:rPr lang="en-US" sz="2000" b="0" i="1" dirty="0" err="1">
                <a:solidFill>
                  <a:srgbClr val="202124"/>
                </a:solidFill>
                <a:effectLst/>
                <a:latin typeface="Google Sans"/>
              </a:rPr>
              <a:t>ste</a:t>
            </a:r>
            <a:r>
              <a:rPr lang="en-US" sz="2000" b="0" i="1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2000" b="0" i="1" dirty="0" err="1">
                <a:solidFill>
                  <a:srgbClr val="202124"/>
                </a:solidFill>
                <a:effectLst/>
                <a:latin typeface="Google Sans"/>
              </a:rPr>
              <a:t>mali</a:t>
            </a:r>
            <a:r>
              <a:rPr lang="en-US" sz="2000" b="0" i="1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sz="2000" b="0" i="1" dirty="0" err="1">
                <a:solidFill>
                  <a:srgbClr val="202124"/>
                </a:solidFill>
                <a:effectLst/>
                <a:latin typeface="Google Sans"/>
              </a:rPr>
              <a:t>záujem</a:t>
            </a:r>
            <a:r>
              <a:rPr lang="en-US" sz="2000" b="0" i="1" dirty="0">
                <a:solidFill>
                  <a:srgbClr val="202124"/>
                </a:solidFill>
                <a:effectLst/>
                <a:latin typeface="Google Sans"/>
              </a:rPr>
              <a:t>?</a:t>
            </a:r>
            <a:endParaRPr lang="en-US" sz="2000" i="1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BF4FC23-3FC9-4CEA-B407-285701802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09" y="2152925"/>
            <a:ext cx="6583610" cy="3503559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A63FD6D-37E9-40EE-A5BE-2C37F0966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703" y="1472356"/>
            <a:ext cx="4880214" cy="2164360"/>
          </a:xfrm>
          <a:prstGeom prst="rect">
            <a:avLst/>
          </a:prstGeom>
        </p:spPr>
      </p:pic>
      <p:sp>
        <p:nvSpPr>
          <p:cNvPr id="9" name="Obdĺžnik: zaoblené rohy 8">
            <a:extLst>
              <a:ext uri="{FF2B5EF4-FFF2-40B4-BE49-F238E27FC236}">
                <a16:creationId xmlns:a16="http://schemas.microsoft.com/office/drawing/2014/main" id="{BE43B677-0845-4018-B188-E1D8E689B5E8}"/>
              </a:ext>
            </a:extLst>
          </p:cNvPr>
          <p:cNvSpPr/>
          <p:nvPr/>
        </p:nvSpPr>
        <p:spPr>
          <a:xfrm>
            <a:off x="6854729" y="1472356"/>
            <a:ext cx="5058562" cy="2286000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134E882A-ED40-4CAA-B2C8-F9768C365DFF}"/>
              </a:ext>
            </a:extLst>
          </p:cNvPr>
          <p:cNvCxnSpPr>
            <a:cxnSpLocks/>
          </p:cNvCxnSpPr>
          <p:nvPr/>
        </p:nvCxnSpPr>
        <p:spPr>
          <a:xfrm flipV="1">
            <a:off x="6337300" y="3683411"/>
            <a:ext cx="711200" cy="712871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Obdĺžnik: zaoblené rohy 8">
            <a:extLst>
              <a:ext uri="{FF2B5EF4-FFF2-40B4-BE49-F238E27FC236}">
                <a16:creationId xmlns:a16="http://schemas.microsoft.com/office/drawing/2014/main" id="{1ADCB32D-D024-4529-AD62-E4D1DB32DDEE}"/>
              </a:ext>
            </a:extLst>
          </p:cNvPr>
          <p:cNvSpPr/>
          <p:nvPr/>
        </p:nvSpPr>
        <p:spPr>
          <a:xfrm>
            <a:off x="6926613" y="4246391"/>
            <a:ext cx="5060376" cy="2406357"/>
          </a:xfrm>
          <a:prstGeom prst="round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k-SK" b="1" dirty="0">
                <a:solidFill>
                  <a:schemeClr val="tx1"/>
                </a:solidFill>
              </a:rPr>
              <a:t>Navrhované riešenia:</a:t>
            </a:r>
          </a:p>
          <a:p>
            <a:r>
              <a:rPr lang="sk-SK" dirty="0">
                <a:solidFill>
                  <a:schemeClr val="tx1"/>
                </a:solidFill>
              </a:rPr>
              <a:t>Chýbajú služby a možnosti pre seniorov a ZŤP (napr. celoročné zariadenie pre</a:t>
            </a:r>
          </a:p>
          <a:p>
            <a:r>
              <a:rPr lang="sk-SK" dirty="0">
                <a:solidFill>
                  <a:schemeClr val="tx1"/>
                </a:solidFill>
              </a:rPr>
              <a:t>seniorov, zariadenie soc. služieb pre seniorov s veľkým parkom, penzión pre</a:t>
            </a:r>
          </a:p>
          <a:p>
            <a:r>
              <a:rPr lang="sk-SK" dirty="0">
                <a:solidFill>
                  <a:schemeClr val="tx1"/>
                </a:solidFill>
              </a:rPr>
              <a:t>dôchodcov, denný stacionár- v mieste bývalých kasární)</a:t>
            </a:r>
          </a:p>
        </p:txBody>
      </p:sp>
    </p:spTree>
    <p:extLst>
      <p:ext uri="{BB962C8B-B14F-4D97-AF65-F5344CB8AC3E}">
        <p14:creationId xmlns:p14="http://schemas.microsoft.com/office/powerpoint/2010/main" val="1868855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1645310F-D19C-45D2-B100-79765242E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15" y="2320282"/>
            <a:ext cx="10101142" cy="3698232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56C8E463-61B6-4745-A6E6-31E60B9730FB}"/>
              </a:ext>
            </a:extLst>
          </p:cNvPr>
          <p:cNvSpPr txBox="1"/>
          <p:nvPr/>
        </p:nvSpPr>
        <p:spPr>
          <a:xfrm>
            <a:off x="8532224" y="5264235"/>
            <a:ext cx="27693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800" b="0" i="1" dirty="0">
                <a:solidFill>
                  <a:srgbClr val="202124"/>
                </a:solidFill>
                <a:effectLst/>
                <a:latin typeface="Google Sans"/>
              </a:rPr>
              <a:t>*</a:t>
            </a:r>
            <a:r>
              <a:rPr lang="sk-SK" b="0" i="1" dirty="0">
                <a:solidFill>
                  <a:srgbClr val="202124"/>
                </a:solidFill>
                <a:effectLst/>
                <a:latin typeface="Google Sans"/>
              </a:rPr>
              <a:t>vypĺňali iba dôchodcovia</a:t>
            </a:r>
            <a:endParaRPr lang="en-US" i="1" dirty="0"/>
          </a:p>
        </p:txBody>
      </p:sp>
      <p:sp>
        <p:nvSpPr>
          <p:cNvPr id="9" name="TextovéPole 76">
            <a:extLst>
              <a:ext uri="{FF2B5EF4-FFF2-40B4-BE49-F238E27FC236}">
                <a16:creationId xmlns:a16="http://schemas.microsoft.com/office/drawing/2014/main" id="{7C9C440F-7901-4D31-8BA6-F240C1A22132}"/>
              </a:ext>
            </a:extLst>
          </p:cNvPr>
          <p:cNvSpPr txBox="1"/>
          <p:nvPr/>
        </p:nvSpPr>
        <p:spPr>
          <a:xfrm>
            <a:off x="1577602" y="839486"/>
            <a:ext cx="74799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Návštevnosť klubu dôchodcov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chýba aktívne vyžitie, nevyhovujúce prostredie</a:t>
            </a:r>
            <a:endParaRPr kumimoji="0" lang="sk-SK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810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655854" y="511279"/>
            <a:ext cx="10848206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sk-SK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5" y="122076"/>
            <a:ext cx="3529625" cy="142243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951027" y="500821"/>
            <a:ext cx="221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800" b="1" dirty="0">
                <a:solidFill>
                  <a:srgbClr val="C00000"/>
                </a:solidFill>
                <a:latin typeface="Calibri"/>
              </a:rPr>
              <a:t>Sociálny taxík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62127" y="1013134"/>
            <a:ext cx="417434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prepravná služba občanov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169" name="Picture 1" descr="C:\Users\JANKA\Downloads\IMG_20210309_101902 09032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214" y="1798187"/>
            <a:ext cx="5546564" cy="3119943"/>
          </a:xfrm>
          <a:prstGeom prst="rect">
            <a:avLst/>
          </a:prstGeom>
          <a:noFill/>
        </p:spPr>
      </p:pic>
      <p:sp>
        <p:nvSpPr>
          <p:cNvPr id="7" name="TextovéPole 7">
            <a:extLst>
              <a:ext uri="{FF2B5EF4-FFF2-40B4-BE49-F238E27FC236}">
                <a16:creationId xmlns:a16="http://schemas.microsoft.com/office/drawing/2014/main" id="{52A028F6-4404-4F52-B59A-15E8CF35700E}"/>
              </a:ext>
            </a:extLst>
          </p:cNvPr>
          <p:cNvSpPr txBox="1"/>
          <p:nvPr/>
        </p:nvSpPr>
        <p:spPr>
          <a:xfrm>
            <a:off x="6587965" y="4918130"/>
            <a:ext cx="560403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sk-SK" sz="2800" dirty="0">
                <a:solidFill>
                  <a:prstClr val="black"/>
                </a:solidFill>
                <a:latin typeface="Calibri"/>
              </a:rPr>
              <a:t> momentálne máme 4 opatrovateľky</a:t>
            </a:r>
          </a:p>
          <a:p>
            <a:pPr>
              <a:buFontTx/>
              <a:buChar char="-"/>
            </a:pPr>
            <a:r>
              <a:rPr lang="sk-SK" sz="2800" dirty="0">
                <a:solidFill>
                  <a:prstClr val="black"/>
                </a:solidFill>
                <a:latin typeface="Calibri"/>
              </a:rPr>
              <a:t> 7 opatrovaných </a:t>
            </a:r>
          </a:p>
          <a:p>
            <a:pPr>
              <a:buFontTx/>
              <a:buChar char="-"/>
            </a:pPr>
            <a:r>
              <a:rPr lang="sk-SK" sz="2800" dirty="0">
                <a:solidFill>
                  <a:prstClr val="black"/>
                </a:solidFill>
                <a:latin typeface="Calibri"/>
              </a:rPr>
              <a:t> monitorovanie občanov</a:t>
            </a:r>
          </a:p>
          <a:p>
            <a:pPr>
              <a:buFontTx/>
              <a:buChar char="-"/>
            </a:pPr>
            <a:endParaRPr lang="sk-SK" dirty="0"/>
          </a:p>
        </p:txBody>
      </p:sp>
      <p:sp>
        <p:nvSpPr>
          <p:cNvPr id="11" name="TextovéPole 7">
            <a:extLst>
              <a:ext uri="{FF2B5EF4-FFF2-40B4-BE49-F238E27FC236}">
                <a16:creationId xmlns:a16="http://schemas.microsoft.com/office/drawing/2014/main" id="{E11CDC8C-3C60-48E5-A1A3-7F167F595DBC}"/>
              </a:ext>
            </a:extLst>
          </p:cNvPr>
          <p:cNvSpPr txBox="1"/>
          <p:nvPr/>
        </p:nvSpPr>
        <p:spPr>
          <a:xfrm>
            <a:off x="6587965" y="4192038"/>
            <a:ext cx="3492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800" b="1" dirty="0">
                <a:solidFill>
                  <a:srgbClr val="C00000"/>
                </a:solidFill>
                <a:latin typeface="Calibri"/>
              </a:rPr>
              <a:t>Opatrovateľská služba</a:t>
            </a:r>
          </a:p>
        </p:txBody>
      </p:sp>
    </p:spTree>
    <p:extLst>
      <p:ext uri="{BB962C8B-B14F-4D97-AF65-F5344CB8AC3E}">
        <p14:creationId xmlns:p14="http://schemas.microsoft.com/office/powerpoint/2010/main" val="4243706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kTextu 11">
            <a:extLst>
              <a:ext uri="{FF2B5EF4-FFF2-40B4-BE49-F238E27FC236}">
                <a16:creationId xmlns:a16="http://schemas.microsoft.com/office/drawing/2014/main" id="{551EE597-FA4B-46A4-8B24-26CEA33DB28E}"/>
              </a:ext>
            </a:extLst>
          </p:cNvPr>
          <p:cNvSpPr txBox="1"/>
          <p:nvPr/>
        </p:nvSpPr>
        <p:spPr>
          <a:xfrm>
            <a:off x="5945188" y="322244"/>
            <a:ext cx="56892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C00000"/>
                </a:solidFill>
                <a:latin typeface="Calibri" panose="020F0502020204030204"/>
              </a:rPr>
              <a:t>Rekonštrukcia obecných budov</a:t>
            </a:r>
            <a:endParaRPr lang="en-US" sz="3200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CFE46E8D-87FC-48E4-B825-A89811960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518" y="795832"/>
            <a:ext cx="7415859" cy="26331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4C6688-3114-4C19-921F-466500C7B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518" y="3990247"/>
            <a:ext cx="7504417" cy="2697820"/>
          </a:xfrm>
          <a:prstGeom prst="rect">
            <a:avLst/>
          </a:prstGeom>
        </p:spPr>
      </p:pic>
      <p:sp>
        <p:nvSpPr>
          <p:cNvPr id="6" name="BlokTextu 11">
            <a:extLst>
              <a:ext uri="{FF2B5EF4-FFF2-40B4-BE49-F238E27FC236}">
                <a16:creationId xmlns:a16="http://schemas.microsoft.com/office/drawing/2014/main" id="{A59AC021-C5CB-499F-9C33-C52D166CDD45}"/>
              </a:ext>
            </a:extLst>
          </p:cNvPr>
          <p:cNvSpPr txBox="1"/>
          <p:nvPr/>
        </p:nvSpPr>
        <p:spPr>
          <a:xfrm>
            <a:off x="6061162" y="3405472"/>
            <a:ext cx="56892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C00000"/>
                </a:solidFill>
                <a:latin typeface="Calibri" panose="020F0502020204030204"/>
              </a:rPr>
              <a:t>Obecné nájomné byty</a:t>
            </a:r>
            <a:endParaRPr lang="en-US" sz="3200" b="1" dirty="0">
              <a:solidFill>
                <a:srgbClr val="C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8283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F79800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27432"/>
          </a:xfrm>
          <a:custGeom>
            <a:avLst/>
            <a:gdLst>
              <a:gd name="connsiteX0" fmla="*/ 0 w 5303520"/>
              <a:gd name="connsiteY0" fmla="*/ 0 h 27432"/>
              <a:gd name="connsiteX1" fmla="*/ 556870 w 5303520"/>
              <a:gd name="connsiteY1" fmla="*/ 0 h 27432"/>
              <a:gd name="connsiteX2" fmla="*/ 1272845 w 5303520"/>
              <a:gd name="connsiteY2" fmla="*/ 0 h 27432"/>
              <a:gd name="connsiteX3" fmla="*/ 1882750 w 5303520"/>
              <a:gd name="connsiteY3" fmla="*/ 0 h 27432"/>
              <a:gd name="connsiteX4" fmla="*/ 2439619 w 5303520"/>
              <a:gd name="connsiteY4" fmla="*/ 0 h 27432"/>
              <a:gd name="connsiteX5" fmla="*/ 3155594 w 5303520"/>
              <a:gd name="connsiteY5" fmla="*/ 0 h 27432"/>
              <a:gd name="connsiteX6" fmla="*/ 3818534 w 5303520"/>
              <a:gd name="connsiteY6" fmla="*/ 0 h 27432"/>
              <a:gd name="connsiteX7" fmla="*/ 4481474 w 5303520"/>
              <a:gd name="connsiteY7" fmla="*/ 0 h 27432"/>
              <a:gd name="connsiteX8" fmla="*/ 5303520 w 5303520"/>
              <a:gd name="connsiteY8" fmla="*/ 0 h 27432"/>
              <a:gd name="connsiteX9" fmla="*/ 5303520 w 5303520"/>
              <a:gd name="connsiteY9" fmla="*/ 27432 h 27432"/>
              <a:gd name="connsiteX10" fmla="*/ 4746650 w 5303520"/>
              <a:gd name="connsiteY10" fmla="*/ 27432 h 27432"/>
              <a:gd name="connsiteX11" fmla="*/ 4242816 w 5303520"/>
              <a:gd name="connsiteY11" fmla="*/ 27432 h 27432"/>
              <a:gd name="connsiteX12" fmla="*/ 3526841 w 5303520"/>
              <a:gd name="connsiteY12" fmla="*/ 27432 h 27432"/>
              <a:gd name="connsiteX13" fmla="*/ 2969971 w 5303520"/>
              <a:gd name="connsiteY13" fmla="*/ 27432 h 27432"/>
              <a:gd name="connsiteX14" fmla="*/ 2253996 w 5303520"/>
              <a:gd name="connsiteY14" fmla="*/ 27432 h 27432"/>
              <a:gd name="connsiteX15" fmla="*/ 1484986 w 5303520"/>
              <a:gd name="connsiteY15" fmla="*/ 27432 h 27432"/>
              <a:gd name="connsiteX16" fmla="*/ 875081 w 5303520"/>
              <a:gd name="connsiteY16" fmla="*/ 27432 h 27432"/>
              <a:gd name="connsiteX17" fmla="*/ 0 w 5303520"/>
              <a:gd name="connsiteY17" fmla="*/ 27432 h 27432"/>
              <a:gd name="connsiteX18" fmla="*/ 0 w 530352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27432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3593" y="13343"/>
                  <a:pt x="5303797" y="14402"/>
                  <a:pt x="5303520" y="27432"/>
                </a:cubicBezTo>
                <a:cubicBezTo>
                  <a:pt x="5132450" y="9645"/>
                  <a:pt x="4953391" y="27858"/>
                  <a:pt x="4746650" y="27432"/>
                </a:cubicBezTo>
                <a:cubicBezTo>
                  <a:pt x="4539909" y="27007"/>
                  <a:pt x="4361261" y="16312"/>
                  <a:pt x="4242816" y="27432"/>
                </a:cubicBezTo>
                <a:cubicBezTo>
                  <a:pt x="4124371" y="38552"/>
                  <a:pt x="3754907" y="30170"/>
                  <a:pt x="3526841" y="27432"/>
                </a:cubicBezTo>
                <a:cubicBezTo>
                  <a:pt x="3298775" y="24694"/>
                  <a:pt x="3164473" y="13057"/>
                  <a:pt x="2969971" y="27432"/>
                </a:cubicBezTo>
                <a:cubicBezTo>
                  <a:pt x="2775469" y="41808"/>
                  <a:pt x="2608536" y="11194"/>
                  <a:pt x="2253996" y="27432"/>
                </a:cubicBezTo>
                <a:cubicBezTo>
                  <a:pt x="1899456" y="43670"/>
                  <a:pt x="1752044" y="37933"/>
                  <a:pt x="1484986" y="27432"/>
                </a:cubicBezTo>
                <a:cubicBezTo>
                  <a:pt x="1217928" y="16932"/>
                  <a:pt x="1060609" y="4360"/>
                  <a:pt x="875081" y="27432"/>
                </a:cubicBezTo>
                <a:cubicBezTo>
                  <a:pt x="689553" y="50504"/>
                  <a:pt x="188846" y="34372"/>
                  <a:pt x="0" y="27432"/>
                </a:cubicBezTo>
                <a:cubicBezTo>
                  <a:pt x="-1027" y="16774"/>
                  <a:pt x="589" y="8401"/>
                  <a:pt x="0" y="0"/>
                </a:cubicBezTo>
                <a:close/>
              </a:path>
              <a:path w="5303520" h="27432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3295" y="13080"/>
                  <a:pt x="5304172" y="14823"/>
                  <a:pt x="5303520" y="27432"/>
                </a:cubicBezTo>
                <a:cubicBezTo>
                  <a:pt x="5082751" y="27600"/>
                  <a:pt x="4993374" y="33244"/>
                  <a:pt x="4746650" y="27432"/>
                </a:cubicBezTo>
                <a:cubicBezTo>
                  <a:pt x="4499926" y="21621"/>
                  <a:pt x="4368648" y="1957"/>
                  <a:pt x="4083710" y="27432"/>
                </a:cubicBezTo>
                <a:cubicBezTo>
                  <a:pt x="3798772" y="52907"/>
                  <a:pt x="3729434" y="14645"/>
                  <a:pt x="3473806" y="27432"/>
                </a:cubicBezTo>
                <a:cubicBezTo>
                  <a:pt x="3218178" y="40219"/>
                  <a:pt x="3056855" y="39147"/>
                  <a:pt x="2704795" y="27432"/>
                </a:cubicBezTo>
                <a:cubicBezTo>
                  <a:pt x="2352735" y="15717"/>
                  <a:pt x="2319447" y="38401"/>
                  <a:pt x="1935785" y="27432"/>
                </a:cubicBezTo>
                <a:cubicBezTo>
                  <a:pt x="1552123" y="16464"/>
                  <a:pt x="1532619" y="8678"/>
                  <a:pt x="1378915" y="27432"/>
                </a:cubicBezTo>
                <a:cubicBezTo>
                  <a:pt x="1225211" y="46187"/>
                  <a:pt x="1038692" y="43452"/>
                  <a:pt x="715975" y="27432"/>
                </a:cubicBezTo>
                <a:cubicBezTo>
                  <a:pt x="393258" y="11412"/>
                  <a:pt x="303768" y="36088"/>
                  <a:pt x="0" y="27432"/>
                </a:cubicBezTo>
                <a:cubicBezTo>
                  <a:pt x="151" y="17585"/>
                  <a:pt x="-198" y="13251"/>
                  <a:pt x="0" y="0"/>
                </a:cubicBezTo>
                <a:close/>
              </a:path>
            </a:pathLst>
          </a:custGeom>
          <a:solidFill>
            <a:srgbClr val="FBF9F6"/>
          </a:solidFill>
          <a:ln w="41275" cap="rnd">
            <a:solidFill>
              <a:srgbClr val="FBF9F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A969F155-E584-4D3F-AFFA-675219C6EB58}"/>
              </a:ext>
            </a:extLst>
          </p:cNvPr>
          <p:cNvSpPr txBox="1">
            <a:spLocks/>
          </p:cNvSpPr>
          <p:nvPr/>
        </p:nvSpPr>
        <p:spPr>
          <a:xfrm>
            <a:off x="3667972" y="4530187"/>
            <a:ext cx="7463040" cy="665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sk-SK" sz="4400" b="1" dirty="0">
                <a:solidFill>
                  <a:srgbClr val="FBF9F6"/>
                </a:solidFill>
                <a:latin typeface="Amasis MT Pro" panose="020B0604020202020204" pitchFamily="18" charset="0"/>
              </a:rPr>
              <a:t>ĎAKUJEME ZA POZORNOSŤ</a:t>
            </a:r>
            <a:endParaRPr lang="en-US" sz="4400" b="1" dirty="0">
              <a:solidFill>
                <a:srgbClr val="FBF9F6"/>
              </a:solidFill>
              <a:latin typeface="Amasis MT Pro" panose="020B0604020202020204" pitchFamily="18" charset="0"/>
            </a:endParaRPr>
          </a:p>
        </p:txBody>
      </p:sp>
      <p:pic>
        <p:nvPicPr>
          <p:cNvPr id="7" name="Obrázok 5">
            <a:extLst>
              <a:ext uri="{FF2B5EF4-FFF2-40B4-BE49-F238E27FC236}">
                <a16:creationId xmlns:a16="http://schemas.microsoft.com/office/drawing/2014/main" id="{F0DF645C-1569-4A1B-90B4-E64107339E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7"/>
          <a:stretch/>
        </p:blipFill>
        <p:spPr>
          <a:xfrm>
            <a:off x="260280" y="261925"/>
            <a:ext cx="4538297" cy="21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2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765944" y="1544515"/>
            <a:ext cx="10628027" cy="5298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Rozhodnutie o čo možno najširšom zapojení verejnosti do prípravy dokumentu a vstupov preň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Prieskum verejnej mienky v obci – anketa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321 respondentov – občania, spolky, podnikatelia/firmy  </a:t>
            </a:r>
            <a:r>
              <a:rPr kumimoji="0" lang="sk-SK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ĎAKUJEME !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Ďalší postup prác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 spracovanie návrhu dokumentu so zohľadnením výsledkov prieskumu a  		prerokovania na zhromaždení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 prerokovanie v komisiách a v obecnej rade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 schválenie v obecnom zastupiteľstve 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655854" y="511279"/>
            <a:ext cx="10848206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Spôsob a postup spracovania dokumentu 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5" y="122076"/>
            <a:ext cx="3529625" cy="14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495978" y="2067029"/>
            <a:ext cx="1062802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671897" y="480712"/>
            <a:ext cx="8062800" cy="1138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Základná štruktúra programu hospodárskeho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rozvoja a sociálneho rozvoja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sk-SK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5" y="122076"/>
            <a:ext cx="3529625" cy="1422439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68172C56-227C-4FA3-8E8C-927278EBF621}"/>
              </a:ext>
            </a:extLst>
          </p:cNvPr>
          <p:cNvSpPr/>
          <p:nvPr/>
        </p:nvSpPr>
        <p:spPr>
          <a:xfrm>
            <a:off x="2987040" y="2547257"/>
            <a:ext cx="5747657" cy="648789"/>
          </a:xfrm>
          <a:prstGeom prst="rect">
            <a:avLst/>
          </a:prstGeom>
          <a:solidFill>
            <a:srgbClr val="AFEAFF"/>
          </a:solidFill>
          <a:ln>
            <a:solidFill>
              <a:srgbClr val="AFE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 hospodárskeho rozvoja a sociálneho rozvoja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5880F2D5-4686-439D-A046-599C892A004E}"/>
              </a:ext>
            </a:extLst>
          </p:cNvPr>
          <p:cNvSpPr/>
          <p:nvPr/>
        </p:nvSpPr>
        <p:spPr>
          <a:xfrm>
            <a:off x="957943" y="4188822"/>
            <a:ext cx="1149531" cy="518159"/>
          </a:xfrm>
          <a:prstGeom prst="rect">
            <a:avLst/>
          </a:prstGeom>
          <a:solidFill>
            <a:srgbClr val="AFEAFF"/>
          </a:solidFill>
          <a:ln>
            <a:solidFill>
              <a:srgbClr val="AFE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Úvod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B88B3193-9F81-4F83-8821-11323B922682}"/>
              </a:ext>
            </a:extLst>
          </p:cNvPr>
          <p:cNvSpPr/>
          <p:nvPr/>
        </p:nvSpPr>
        <p:spPr>
          <a:xfrm>
            <a:off x="2412274" y="4188822"/>
            <a:ext cx="1149532" cy="518155"/>
          </a:xfrm>
          <a:prstGeom prst="rect">
            <a:avLst/>
          </a:prstGeom>
          <a:solidFill>
            <a:srgbClr val="AFEAFF"/>
          </a:solidFill>
          <a:ln>
            <a:solidFill>
              <a:srgbClr val="AFE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Analytická časť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907B1607-F813-4734-981D-C21B4306C8ED}"/>
              </a:ext>
            </a:extLst>
          </p:cNvPr>
          <p:cNvSpPr/>
          <p:nvPr/>
        </p:nvSpPr>
        <p:spPr>
          <a:xfrm>
            <a:off x="3866606" y="4188823"/>
            <a:ext cx="1149532" cy="518154"/>
          </a:xfrm>
          <a:prstGeom prst="rect">
            <a:avLst/>
          </a:prstGeom>
          <a:solidFill>
            <a:srgbClr val="AFEAFF"/>
          </a:solidFill>
          <a:ln>
            <a:solidFill>
              <a:srgbClr val="AFE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Strategická časť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62676A65-82C1-4993-89FF-5CB7883680C3}"/>
              </a:ext>
            </a:extLst>
          </p:cNvPr>
          <p:cNvSpPr/>
          <p:nvPr/>
        </p:nvSpPr>
        <p:spPr>
          <a:xfrm>
            <a:off x="5320938" y="4188822"/>
            <a:ext cx="1227908" cy="518153"/>
          </a:xfrm>
          <a:prstGeom prst="rect">
            <a:avLst/>
          </a:prstGeom>
          <a:solidFill>
            <a:srgbClr val="AFEAFF"/>
          </a:solidFill>
          <a:ln>
            <a:solidFill>
              <a:srgbClr val="AFE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Programová časť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CFD6C118-DC5B-4D89-B129-ADAEF6FD1E02}"/>
              </a:ext>
            </a:extLst>
          </p:cNvPr>
          <p:cNvSpPr/>
          <p:nvPr/>
        </p:nvSpPr>
        <p:spPr>
          <a:xfrm>
            <a:off x="6770915" y="4188823"/>
            <a:ext cx="1149532" cy="518152"/>
          </a:xfrm>
          <a:prstGeom prst="rect">
            <a:avLst/>
          </a:prstGeom>
          <a:solidFill>
            <a:srgbClr val="AFEAFF"/>
          </a:solidFill>
          <a:ln>
            <a:solidFill>
              <a:srgbClr val="AFE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Realizačná časť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97295CEA-B7E9-4703-95F8-5273ABE6243C}"/>
              </a:ext>
            </a:extLst>
          </p:cNvPr>
          <p:cNvSpPr/>
          <p:nvPr/>
        </p:nvSpPr>
        <p:spPr>
          <a:xfrm>
            <a:off x="8229600" y="4184468"/>
            <a:ext cx="1149532" cy="518151"/>
          </a:xfrm>
          <a:prstGeom prst="rect">
            <a:avLst/>
          </a:prstGeom>
          <a:solidFill>
            <a:srgbClr val="AFEAFF"/>
          </a:solidFill>
          <a:ln>
            <a:solidFill>
              <a:srgbClr val="AFE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Finančná časť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A01C2E5E-0422-43EA-97B2-0BE6FC0F1584}"/>
              </a:ext>
            </a:extLst>
          </p:cNvPr>
          <p:cNvSpPr/>
          <p:nvPr/>
        </p:nvSpPr>
        <p:spPr>
          <a:xfrm>
            <a:off x="9706684" y="4184469"/>
            <a:ext cx="1149532" cy="518150"/>
          </a:xfrm>
          <a:prstGeom prst="rect">
            <a:avLst/>
          </a:prstGeom>
          <a:solidFill>
            <a:srgbClr val="AFEAFF"/>
          </a:solidFill>
          <a:ln>
            <a:solidFill>
              <a:srgbClr val="AFE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Záver</a:t>
            </a:r>
          </a:p>
        </p:txBody>
      </p:sp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0E680D39-B7D1-4F2B-9E80-0612A1DBCFE3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5860869" y="3196046"/>
            <a:ext cx="0" cy="6008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id="{A2025980-30E8-4C97-9739-531B70D1AB73}"/>
              </a:ext>
            </a:extLst>
          </p:cNvPr>
          <p:cNvCxnSpPr/>
          <p:nvPr/>
        </p:nvCxnSpPr>
        <p:spPr>
          <a:xfrm>
            <a:off x="1563189" y="3796937"/>
            <a:ext cx="874340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>
            <a:extLst>
              <a:ext uri="{FF2B5EF4-FFF2-40B4-BE49-F238E27FC236}">
                <a16:creationId xmlns:a16="http://schemas.microsoft.com/office/drawing/2014/main" id="{F2BBBEEF-9550-4B83-BA0E-8BE48F3A5A2E}"/>
              </a:ext>
            </a:extLst>
          </p:cNvPr>
          <p:cNvCxnSpPr/>
          <p:nvPr/>
        </p:nvCxnSpPr>
        <p:spPr>
          <a:xfrm>
            <a:off x="1563189" y="3796937"/>
            <a:ext cx="0" cy="38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>
            <a:extLst>
              <a:ext uri="{FF2B5EF4-FFF2-40B4-BE49-F238E27FC236}">
                <a16:creationId xmlns:a16="http://schemas.microsoft.com/office/drawing/2014/main" id="{675BEC33-A075-4075-8336-35C8EEABB446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2987040" y="3796937"/>
            <a:ext cx="0" cy="3918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nica 21">
            <a:extLst>
              <a:ext uri="{FF2B5EF4-FFF2-40B4-BE49-F238E27FC236}">
                <a16:creationId xmlns:a16="http://schemas.microsoft.com/office/drawing/2014/main" id="{7EC071F4-3E50-4BDF-93FA-480C5A1B66E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4441372" y="3796937"/>
            <a:ext cx="0" cy="3918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>
            <a:extLst>
              <a:ext uri="{FF2B5EF4-FFF2-40B4-BE49-F238E27FC236}">
                <a16:creationId xmlns:a16="http://schemas.microsoft.com/office/drawing/2014/main" id="{95D44585-5BA1-4330-88A4-F8F94C47F442}"/>
              </a:ext>
            </a:extLst>
          </p:cNvPr>
          <p:cNvCxnSpPr/>
          <p:nvPr/>
        </p:nvCxnSpPr>
        <p:spPr>
          <a:xfrm>
            <a:off x="5934892" y="3796937"/>
            <a:ext cx="0" cy="38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nica 26">
            <a:extLst>
              <a:ext uri="{FF2B5EF4-FFF2-40B4-BE49-F238E27FC236}">
                <a16:creationId xmlns:a16="http://schemas.microsoft.com/office/drawing/2014/main" id="{3A7E193C-F768-4844-BFC9-D5BA1DFEAAE3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345681" y="3796937"/>
            <a:ext cx="0" cy="3918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>
            <a:extLst>
              <a:ext uri="{FF2B5EF4-FFF2-40B4-BE49-F238E27FC236}">
                <a16:creationId xmlns:a16="http://schemas.microsoft.com/office/drawing/2014/main" id="{D1A8BA6F-B105-4371-8107-6CACD77BDFF3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8804366" y="3796937"/>
            <a:ext cx="0" cy="387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>
            <a:extLst>
              <a:ext uri="{FF2B5EF4-FFF2-40B4-BE49-F238E27FC236}">
                <a16:creationId xmlns:a16="http://schemas.microsoft.com/office/drawing/2014/main" id="{CFABDDBB-66BD-43AD-BAC4-A523D6708893}"/>
              </a:ext>
            </a:extLst>
          </p:cNvPr>
          <p:cNvCxnSpPr/>
          <p:nvPr/>
        </p:nvCxnSpPr>
        <p:spPr>
          <a:xfrm>
            <a:off x="10306595" y="3796937"/>
            <a:ext cx="0" cy="3875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80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765944" y="1544515"/>
            <a:ext cx="10628027" cy="344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Využiť blízkosť mesta,  ale nestať sa jeho súčasťou – ostať dedinou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Dedina s lepším  občianskym vybavením a infraštruktúrou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Dedina bez delenia s rešpektom navzájom a ku každému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Obec dobre spravovaná s rovnakým prístupom ku každému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Kľud ,  možnosti pre šport  a oddych , príroda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Dobrý domov pre všetkých !</a:t>
            </a:r>
            <a:endParaRPr kumimoji="0" lang="sk-SK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655854" y="511279"/>
            <a:ext cx="10848206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Aké chceme Lozorno ? 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5" y="122076"/>
            <a:ext cx="3529625" cy="14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2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F79800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27432"/>
          </a:xfrm>
          <a:custGeom>
            <a:avLst/>
            <a:gdLst>
              <a:gd name="connsiteX0" fmla="*/ 0 w 5303520"/>
              <a:gd name="connsiteY0" fmla="*/ 0 h 27432"/>
              <a:gd name="connsiteX1" fmla="*/ 556870 w 5303520"/>
              <a:gd name="connsiteY1" fmla="*/ 0 h 27432"/>
              <a:gd name="connsiteX2" fmla="*/ 1272845 w 5303520"/>
              <a:gd name="connsiteY2" fmla="*/ 0 h 27432"/>
              <a:gd name="connsiteX3" fmla="*/ 1882750 w 5303520"/>
              <a:gd name="connsiteY3" fmla="*/ 0 h 27432"/>
              <a:gd name="connsiteX4" fmla="*/ 2439619 w 5303520"/>
              <a:gd name="connsiteY4" fmla="*/ 0 h 27432"/>
              <a:gd name="connsiteX5" fmla="*/ 3155594 w 5303520"/>
              <a:gd name="connsiteY5" fmla="*/ 0 h 27432"/>
              <a:gd name="connsiteX6" fmla="*/ 3818534 w 5303520"/>
              <a:gd name="connsiteY6" fmla="*/ 0 h 27432"/>
              <a:gd name="connsiteX7" fmla="*/ 4481474 w 5303520"/>
              <a:gd name="connsiteY7" fmla="*/ 0 h 27432"/>
              <a:gd name="connsiteX8" fmla="*/ 5303520 w 5303520"/>
              <a:gd name="connsiteY8" fmla="*/ 0 h 27432"/>
              <a:gd name="connsiteX9" fmla="*/ 5303520 w 5303520"/>
              <a:gd name="connsiteY9" fmla="*/ 27432 h 27432"/>
              <a:gd name="connsiteX10" fmla="*/ 4746650 w 5303520"/>
              <a:gd name="connsiteY10" fmla="*/ 27432 h 27432"/>
              <a:gd name="connsiteX11" fmla="*/ 4242816 w 5303520"/>
              <a:gd name="connsiteY11" fmla="*/ 27432 h 27432"/>
              <a:gd name="connsiteX12" fmla="*/ 3526841 w 5303520"/>
              <a:gd name="connsiteY12" fmla="*/ 27432 h 27432"/>
              <a:gd name="connsiteX13" fmla="*/ 2969971 w 5303520"/>
              <a:gd name="connsiteY13" fmla="*/ 27432 h 27432"/>
              <a:gd name="connsiteX14" fmla="*/ 2253996 w 5303520"/>
              <a:gd name="connsiteY14" fmla="*/ 27432 h 27432"/>
              <a:gd name="connsiteX15" fmla="*/ 1484986 w 5303520"/>
              <a:gd name="connsiteY15" fmla="*/ 27432 h 27432"/>
              <a:gd name="connsiteX16" fmla="*/ 875081 w 5303520"/>
              <a:gd name="connsiteY16" fmla="*/ 27432 h 27432"/>
              <a:gd name="connsiteX17" fmla="*/ 0 w 5303520"/>
              <a:gd name="connsiteY17" fmla="*/ 27432 h 27432"/>
              <a:gd name="connsiteX18" fmla="*/ 0 w 530352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27432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3593" y="13343"/>
                  <a:pt x="5303797" y="14402"/>
                  <a:pt x="5303520" y="27432"/>
                </a:cubicBezTo>
                <a:cubicBezTo>
                  <a:pt x="5132450" y="9645"/>
                  <a:pt x="4953391" y="27858"/>
                  <a:pt x="4746650" y="27432"/>
                </a:cubicBezTo>
                <a:cubicBezTo>
                  <a:pt x="4539909" y="27007"/>
                  <a:pt x="4361261" y="16312"/>
                  <a:pt x="4242816" y="27432"/>
                </a:cubicBezTo>
                <a:cubicBezTo>
                  <a:pt x="4124371" y="38552"/>
                  <a:pt x="3754907" y="30170"/>
                  <a:pt x="3526841" y="27432"/>
                </a:cubicBezTo>
                <a:cubicBezTo>
                  <a:pt x="3298775" y="24694"/>
                  <a:pt x="3164473" y="13057"/>
                  <a:pt x="2969971" y="27432"/>
                </a:cubicBezTo>
                <a:cubicBezTo>
                  <a:pt x="2775469" y="41808"/>
                  <a:pt x="2608536" y="11194"/>
                  <a:pt x="2253996" y="27432"/>
                </a:cubicBezTo>
                <a:cubicBezTo>
                  <a:pt x="1899456" y="43670"/>
                  <a:pt x="1752044" y="37933"/>
                  <a:pt x="1484986" y="27432"/>
                </a:cubicBezTo>
                <a:cubicBezTo>
                  <a:pt x="1217928" y="16932"/>
                  <a:pt x="1060609" y="4360"/>
                  <a:pt x="875081" y="27432"/>
                </a:cubicBezTo>
                <a:cubicBezTo>
                  <a:pt x="689553" y="50504"/>
                  <a:pt x="188846" y="34372"/>
                  <a:pt x="0" y="27432"/>
                </a:cubicBezTo>
                <a:cubicBezTo>
                  <a:pt x="-1027" y="16774"/>
                  <a:pt x="589" y="8401"/>
                  <a:pt x="0" y="0"/>
                </a:cubicBezTo>
                <a:close/>
              </a:path>
              <a:path w="5303520" h="27432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3295" y="13080"/>
                  <a:pt x="5304172" y="14823"/>
                  <a:pt x="5303520" y="27432"/>
                </a:cubicBezTo>
                <a:cubicBezTo>
                  <a:pt x="5082751" y="27600"/>
                  <a:pt x="4993374" y="33244"/>
                  <a:pt x="4746650" y="27432"/>
                </a:cubicBezTo>
                <a:cubicBezTo>
                  <a:pt x="4499926" y="21621"/>
                  <a:pt x="4368648" y="1957"/>
                  <a:pt x="4083710" y="27432"/>
                </a:cubicBezTo>
                <a:cubicBezTo>
                  <a:pt x="3798772" y="52907"/>
                  <a:pt x="3729434" y="14645"/>
                  <a:pt x="3473806" y="27432"/>
                </a:cubicBezTo>
                <a:cubicBezTo>
                  <a:pt x="3218178" y="40219"/>
                  <a:pt x="3056855" y="39147"/>
                  <a:pt x="2704795" y="27432"/>
                </a:cubicBezTo>
                <a:cubicBezTo>
                  <a:pt x="2352735" y="15717"/>
                  <a:pt x="2319447" y="38401"/>
                  <a:pt x="1935785" y="27432"/>
                </a:cubicBezTo>
                <a:cubicBezTo>
                  <a:pt x="1552123" y="16464"/>
                  <a:pt x="1532619" y="8678"/>
                  <a:pt x="1378915" y="27432"/>
                </a:cubicBezTo>
                <a:cubicBezTo>
                  <a:pt x="1225211" y="46187"/>
                  <a:pt x="1038692" y="43452"/>
                  <a:pt x="715975" y="27432"/>
                </a:cubicBezTo>
                <a:cubicBezTo>
                  <a:pt x="393258" y="11412"/>
                  <a:pt x="303768" y="36088"/>
                  <a:pt x="0" y="27432"/>
                </a:cubicBezTo>
                <a:cubicBezTo>
                  <a:pt x="151" y="17585"/>
                  <a:pt x="-198" y="13251"/>
                  <a:pt x="0" y="0"/>
                </a:cubicBezTo>
                <a:close/>
              </a:path>
            </a:pathLst>
          </a:custGeom>
          <a:solidFill>
            <a:srgbClr val="FBF9F6"/>
          </a:solidFill>
          <a:ln w="41275" cap="rnd">
            <a:solidFill>
              <a:srgbClr val="FBF9F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A969F155-E584-4D3F-AFFA-675219C6EB58}"/>
              </a:ext>
            </a:extLst>
          </p:cNvPr>
          <p:cNvSpPr txBox="1">
            <a:spLocks/>
          </p:cNvSpPr>
          <p:nvPr/>
        </p:nvSpPr>
        <p:spPr>
          <a:xfrm>
            <a:off x="5227374" y="3093382"/>
            <a:ext cx="6367244" cy="2926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sk-SK" sz="6000" b="1" dirty="0">
                <a:solidFill>
                  <a:srgbClr val="FBF9F6"/>
                </a:solidFill>
                <a:latin typeface="Amasis MT Pro" panose="020B0604020202020204" pitchFamily="18" charset="0"/>
              </a:rPr>
              <a:t>BEZPEČNOSŤ</a:t>
            </a:r>
          </a:p>
          <a:p>
            <a:pPr algn="ctr">
              <a:lnSpc>
                <a:spcPct val="100000"/>
              </a:lnSpc>
            </a:pPr>
            <a:r>
              <a:rPr lang="sk-SK" sz="6000" b="1" dirty="0">
                <a:solidFill>
                  <a:srgbClr val="FBF9F6"/>
                </a:solidFill>
                <a:latin typeface="Amasis MT Pro" panose="020B0604020202020204" pitchFamily="18" charset="0"/>
              </a:rPr>
              <a:t>A VEREJNÝ       PORIADOK</a:t>
            </a:r>
            <a:endParaRPr lang="en-US" sz="6000" b="1" dirty="0">
              <a:solidFill>
                <a:srgbClr val="FBF9F6"/>
              </a:solidFill>
              <a:latin typeface="Amasis MT Pro" panose="020B0604020202020204" pitchFamily="18" charset="0"/>
            </a:endParaRPr>
          </a:p>
        </p:txBody>
      </p:sp>
      <p:pic>
        <p:nvPicPr>
          <p:cNvPr id="7" name="Obrázok 5">
            <a:extLst>
              <a:ext uri="{FF2B5EF4-FFF2-40B4-BE49-F238E27FC236}">
                <a16:creationId xmlns:a16="http://schemas.microsoft.com/office/drawing/2014/main" id="{84B4B377-82F9-4DD4-BAB6-A3E30FC806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7"/>
          <a:stretch/>
        </p:blipFill>
        <p:spPr>
          <a:xfrm>
            <a:off x="260280" y="261925"/>
            <a:ext cx="4538297" cy="217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671897" y="501267"/>
            <a:ext cx="8062800" cy="66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Štruktúra respondentov prieskumu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sk-SK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5" y="122076"/>
            <a:ext cx="3529625" cy="1422439"/>
          </a:xfrm>
          <a:prstGeom prst="rect">
            <a:avLst/>
          </a:prstGeom>
        </p:spPr>
      </p:pic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603E834B-452A-4DD5-8606-C20C155E0281}"/>
              </a:ext>
            </a:extLst>
          </p:cNvPr>
          <p:cNvGraphicFramePr/>
          <p:nvPr/>
        </p:nvGraphicFramePr>
        <p:xfrm>
          <a:off x="2032000" y="114625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BlokTextu 18">
            <a:extLst>
              <a:ext uri="{FF2B5EF4-FFF2-40B4-BE49-F238E27FC236}">
                <a16:creationId xmlns:a16="http://schemas.microsoft.com/office/drawing/2014/main" id="{A7CE4CB2-4764-4155-BA28-2CE99CD5E8E1}"/>
              </a:ext>
            </a:extLst>
          </p:cNvPr>
          <p:cNvSpPr txBox="1"/>
          <p:nvPr/>
        </p:nvSpPr>
        <p:spPr>
          <a:xfrm>
            <a:off x="6487886" y="171558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13%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14651441-CBC5-44B6-9CBC-BD35EF81D2B1}"/>
              </a:ext>
            </a:extLst>
          </p:cNvPr>
          <p:cNvSpPr txBox="1"/>
          <p:nvPr/>
        </p:nvSpPr>
        <p:spPr>
          <a:xfrm>
            <a:off x="8207830" y="208492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CA1E6360-6245-4348-8CDE-1C8EB70E9760}"/>
              </a:ext>
            </a:extLst>
          </p:cNvPr>
          <p:cNvSpPr txBox="1"/>
          <p:nvPr/>
        </p:nvSpPr>
        <p:spPr>
          <a:xfrm>
            <a:off x="8337130" y="3955588"/>
            <a:ext cx="650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29%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D2C18605-52D9-4E6A-92CA-69C82DA6E862}"/>
              </a:ext>
            </a:extLst>
          </p:cNvPr>
          <p:cNvSpPr txBox="1"/>
          <p:nvPr/>
        </p:nvSpPr>
        <p:spPr>
          <a:xfrm>
            <a:off x="2579915" y="3058495"/>
            <a:ext cx="74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48%</a:t>
            </a:r>
          </a:p>
        </p:txBody>
      </p:sp>
    </p:spTree>
    <p:extLst>
      <p:ext uri="{BB962C8B-B14F-4D97-AF65-F5344CB8AC3E}">
        <p14:creationId xmlns:p14="http://schemas.microsoft.com/office/powerpoint/2010/main" val="2202131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765944" y="1544515"/>
            <a:ext cx="10628027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Obecná polícia a jej fungovanie 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Bezpečnosť na cestách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Verejný poriadok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Drobná kriminalita 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655854" y="511279"/>
            <a:ext cx="10848206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sk-SK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Bezpečnosť v obci- hlavné témy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sk-SK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sk-SK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5" y="122076"/>
            <a:ext cx="3529625" cy="14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053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12465</TotalTime>
  <Words>1305</Words>
  <Application>Microsoft Office PowerPoint</Application>
  <PresentationFormat>Widescreen</PresentationFormat>
  <Paragraphs>204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Amasis MT Pro</vt:lpstr>
      <vt:lpstr>Arial</vt:lpstr>
      <vt:lpstr>Calibri</vt:lpstr>
      <vt:lpstr>Calibri Light</vt:lpstr>
      <vt:lpstr>Google Sans</vt:lpstr>
      <vt:lpstr>Modern Love</vt:lpstr>
      <vt:lpstr>Monotype Corsiva</vt:lpstr>
      <vt:lpstr>The Hand</vt:lpstr>
      <vt:lpstr>Wingdings</vt:lpstr>
      <vt:lpstr>SketchyVTI</vt:lpstr>
      <vt:lpstr>Motív Office</vt:lpstr>
      <vt:lpstr>1_Motív Office</vt:lpstr>
      <vt:lpstr>PowerPoint Presentation</vt:lpstr>
      <vt:lpstr>PowerPoint Presentation</vt:lpstr>
      <vt:lpstr>Čo pre vás Lozorno znamená/čo ste tu našli?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2022_Tobias_MIKLOS</dc:creator>
  <cp:lastModifiedBy>Miroslav Drahoš</cp:lastModifiedBy>
  <cp:revision>90</cp:revision>
  <dcterms:created xsi:type="dcterms:W3CDTF">2021-06-23T08:12:38Z</dcterms:created>
  <dcterms:modified xsi:type="dcterms:W3CDTF">2021-07-29T13:44:29Z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50d4c88-3773-4a01-8567-b4ed9ea2ad09_Enabled">
    <vt:lpwstr>true</vt:lpwstr>
  </property>
  <property fmtid="{D5CDD505-2E9C-101B-9397-08002B2CF9AE}" pid="3" name="MSIP_Label_450d4c88-3773-4a01-8567-b4ed9ea2ad09_SetDate">
    <vt:lpwstr>2021-07-28T12:37:36Z</vt:lpwstr>
  </property>
  <property fmtid="{D5CDD505-2E9C-101B-9397-08002B2CF9AE}" pid="4" name="MSIP_Label_450d4c88-3773-4a01-8567-b4ed9ea2ad09_Method">
    <vt:lpwstr>Standard</vt:lpwstr>
  </property>
  <property fmtid="{D5CDD505-2E9C-101B-9397-08002B2CF9AE}" pid="5" name="MSIP_Label_450d4c88-3773-4a01-8567-b4ed9ea2ad09_Name">
    <vt:lpwstr>450d4c88-3773-4a01-8567-b4ed9ea2ad09</vt:lpwstr>
  </property>
  <property fmtid="{D5CDD505-2E9C-101B-9397-08002B2CF9AE}" pid="6" name="MSIP_Label_450d4c88-3773-4a01-8567-b4ed9ea2ad09_SiteId">
    <vt:lpwstr>de5d17d0-fbc2-4c29-b0f7-d6685b6c3ef0</vt:lpwstr>
  </property>
  <property fmtid="{D5CDD505-2E9C-101B-9397-08002B2CF9AE}" pid="7" name="MSIP_Label_450d4c88-3773-4a01-8567-b4ed9ea2ad09_ActionId">
    <vt:lpwstr>07c1d6c6-7526-4cb0-8671-a08719f6e3da</vt:lpwstr>
  </property>
  <property fmtid="{D5CDD505-2E9C-101B-9397-08002B2CF9AE}" pid="8" name="MSIP_Label_450d4c88-3773-4a01-8567-b4ed9ea2ad09_ContentBits">
    <vt:lpwstr>0</vt:lpwstr>
  </property>
</Properties>
</file>